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6" r:id="rId2"/>
    <p:sldId id="283" r:id="rId3"/>
    <p:sldId id="284" r:id="rId4"/>
    <p:sldId id="285" r:id="rId5"/>
    <p:sldId id="287" r:id="rId6"/>
    <p:sldId id="286" r:id="rId7"/>
    <p:sldId id="302" r:id="rId8"/>
    <p:sldId id="291" r:id="rId9"/>
    <p:sldId id="305" r:id="rId10"/>
    <p:sldId id="298" r:id="rId11"/>
    <p:sldId id="294" r:id="rId12"/>
    <p:sldId id="300" r:id="rId13"/>
    <p:sldId id="303" r:id="rId14"/>
    <p:sldId id="301" r:id="rId15"/>
    <p:sldId id="30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>
        <p:scale>
          <a:sx n="90" d="100"/>
          <a:sy n="90" d="100"/>
        </p:scale>
        <p:origin x="126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EEC7C-A813-4D3B-A2D1-E3B00D8040E1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74118-2D86-4503-A284-EA541BE6F6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0758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74118-2D86-4503-A284-EA541BE6F6C8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658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B5EEC-77D5-4BBB-B804-9073343D5B08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63F3B-9A52-4BFB-814D-5D252B2A661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4929E7-C797-4D09-B429-D486988159FE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995D3-123A-4F68-AB6B-26F98814337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B21625-5A32-4E4C-8D77-011933DD4FDC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59BAF-DF4F-48DD-940A-DA77DA787B3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D87DED-238A-4558-A1AA-09E49909DCF0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7DE96-D9FA-4FB7-955B-BEA8241C66ED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719F47-AB77-4EAB-8943-FA4CDB997E40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77BFF-2F55-47FD-88C7-C0D57A74DAD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76FC84-A26C-49AF-B544-DC5B0E55A3FB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46E93-3076-4E82-8C87-4466E67646E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3A4E6A-1725-4A00-BE32-35BD8E667534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390DD-1356-431C-959E-B103C78698E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E6BDC3-711B-40B6-B8B3-AF47CE7EF6AA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1FF00-DA3D-41B7-8586-960F4684470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23BC8E-E983-4BC0-B5DD-9457F19C8BE5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69113-C775-4DF2-979D-B4996B26120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BF1274-B4DE-48E4-81E1-6F5C2328EF89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95966-E17B-44D9-80DB-2F2C1A5D21F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13C546-BEE2-42F8-9D71-6DAD02C87B4A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01C27-80BD-44DB-AD51-60C797F1D2A4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74CFF64D-0816-4B32-A4F4-2E6E2FEFA531}" type="datetimeFigureOut">
              <a:rPr lang="en-US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5DE472C-5047-4A7A-BACC-008C905C33EE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3" cstate="print"/>
          <a:srcRect l="5772" r="7233" b="2"/>
          <a:stretch/>
        </p:blipFill>
        <p:spPr bwMode="auto">
          <a:xfrm>
            <a:off x="20" y="-3"/>
            <a:ext cx="3048216" cy="2281286"/>
          </a:xfrm>
          <a:prstGeom prst="rect">
            <a:avLst/>
          </a:prstGeom>
          <a:noFill/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F8AEE848-B49C-037E-03F6-1AAB4A1A4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5" b="-3"/>
          <a:stretch/>
        </p:blipFill>
        <p:spPr bwMode="auto">
          <a:xfrm>
            <a:off x="3050620" y="-1357"/>
            <a:ext cx="2964932" cy="227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Maisons individuelles, RUE SOUS LE CAP, la basse-ville, QUÉBEC, CANADA  Photo Stock - Alamy">
            <a:extLst>
              <a:ext uri="{FF2B5EF4-FFF2-40B4-BE49-F238E27FC236}">
                <a16:creationId xmlns:a16="http://schemas.microsoft.com/office/drawing/2014/main" id="{B4476AF2-7FF5-3326-A839-B8A6BD397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951"/>
          <a:stretch/>
        </p:blipFill>
        <p:spPr bwMode="auto">
          <a:xfrm>
            <a:off x="6020316" y="-1356"/>
            <a:ext cx="3121397" cy="227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ontaine de Tourny (Fountain) | Visit Québec City">
            <a:extLst>
              <a:ext uri="{FF2B5EF4-FFF2-40B4-BE49-F238E27FC236}">
                <a16:creationId xmlns:a16="http://schemas.microsoft.com/office/drawing/2014/main" id="{E08FCB8C-B766-D020-A4AF-3EBF1D29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4" r="3014" b="1"/>
          <a:stretch/>
        </p:blipFill>
        <p:spPr bwMode="auto">
          <a:xfrm>
            <a:off x="20" y="2292876"/>
            <a:ext cx="3048214" cy="228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ace-Royale, Quebec City | cityseeker">
            <a:extLst>
              <a:ext uri="{FF2B5EF4-FFF2-40B4-BE49-F238E27FC236}">
                <a16:creationId xmlns:a16="http://schemas.microsoft.com/office/drawing/2014/main" id="{D8919DEB-0071-D04B-4B4E-D6DD0E87E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" r="5" b="5"/>
          <a:stretch/>
        </p:blipFill>
        <p:spPr bwMode="auto">
          <a:xfrm>
            <a:off x="2" y="4585734"/>
            <a:ext cx="3045856" cy="227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0" name="Rectangle 9229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621" y="2300641"/>
            <a:ext cx="6093379" cy="455736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492942" y="2916520"/>
            <a:ext cx="4848965" cy="23093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GSMS @ QC 202</a:t>
            </a:r>
            <a:r>
              <a:rPr lang="en-US" sz="4200" dirty="0">
                <a:solidFill>
                  <a:srgbClr val="FFFFFF"/>
                </a:solidFill>
              </a:rPr>
              <a:t>7</a:t>
            </a:r>
            <a:endParaRPr 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9232" name="Straight Connector 9231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9141714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4" name="Straight Connector 9233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571548"/>
            <a:ext cx="3048240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6" name="Straight Connector 9235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48239" y="-680"/>
            <a:ext cx="0" cy="6858003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8" name="Straight Connector 9237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15556" y="-680"/>
            <a:ext cx="0" cy="224028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0" name="Straight Connector 9239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60198" y="5336249"/>
            <a:ext cx="4114800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4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106" name="Rectangle 4105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fr-CA" sz="3500" dirty="0" err="1"/>
              <a:t>Who</a:t>
            </a:r>
            <a:r>
              <a:rPr lang="fr-CA" sz="3500" dirty="0"/>
              <a:t> </a:t>
            </a:r>
            <a:r>
              <a:rPr lang="fr-CA" sz="3500" dirty="0" err="1"/>
              <a:t>goes</a:t>
            </a:r>
            <a:r>
              <a:rPr lang="fr-CA" sz="3500" dirty="0"/>
              <a:t>?</a:t>
            </a:r>
            <a:endParaRPr lang="en-US" sz="3500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fr-CA" sz="2400" dirty="0"/>
              <a:t>The trip </a:t>
            </a:r>
            <a:r>
              <a:rPr lang="fr-CA" sz="2400" dirty="0" err="1"/>
              <a:t>is</a:t>
            </a:r>
            <a:r>
              <a:rPr lang="fr-CA" sz="2400" dirty="0"/>
              <a:t> for all grade 8 </a:t>
            </a:r>
            <a:r>
              <a:rPr lang="fr-CA" sz="2400" dirty="0" err="1"/>
              <a:t>students</a:t>
            </a:r>
            <a:r>
              <a:rPr lang="fr-CA" sz="2400" dirty="0"/>
              <a:t>.</a:t>
            </a:r>
            <a:endParaRPr lang="en-US" sz="2400" dirty="0"/>
          </a:p>
        </p:txBody>
      </p:sp>
      <p:pic>
        <p:nvPicPr>
          <p:cNvPr id="3076" name="Picture 2" descr="F:\Photos\Quebec City Trip 2012\Quebec City Trip with BCMS (1).JPG"/>
          <p:cNvPicPr>
            <a:picLocks noChangeAspect="1" noChangeArrowheads="1"/>
          </p:cNvPicPr>
          <p:nvPr/>
        </p:nvPicPr>
        <p:blipFill>
          <a:blip r:embed="rId2" cstate="print"/>
          <a:srcRect l="26266" r="23678"/>
          <a:stretch/>
        </p:blipFill>
        <p:spPr bwMode="auto">
          <a:xfrm>
            <a:off x="4572000" y="1"/>
            <a:ext cx="45771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b="1" dirty="0" err="1"/>
              <a:t>When</a:t>
            </a:r>
            <a:r>
              <a:rPr lang="fr-CA" b="1" dirty="0"/>
              <a:t> </a:t>
            </a:r>
            <a:r>
              <a:rPr lang="fr-CA" b="1" dirty="0" err="1"/>
              <a:t>is</a:t>
            </a:r>
            <a:r>
              <a:rPr lang="fr-CA" b="1" dirty="0"/>
              <a:t> the trip?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fr-CA" dirty="0"/>
              <a:t>Busses </a:t>
            </a:r>
            <a:r>
              <a:rPr lang="fr-CA" dirty="0" err="1"/>
              <a:t>leave</a:t>
            </a:r>
            <a:r>
              <a:rPr lang="fr-CA" dirty="0"/>
              <a:t> GSMS </a:t>
            </a:r>
            <a:r>
              <a:rPr lang="fr-CA" dirty="0" err="1"/>
              <a:t>early</a:t>
            </a:r>
            <a:r>
              <a:rPr lang="fr-CA" dirty="0"/>
              <a:t> on MONDAY June 21st, 2026 and </a:t>
            </a:r>
            <a:r>
              <a:rPr lang="fr-CA" dirty="0" err="1"/>
              <a:t>will</a:t>
            </a:r>
            <a:r>
              <a:rPr lang="fr-CA" dirty="0"/>
              <a:t> return on the </a:t>
            </a:r>
            <a:r>
              <a:rPr lang="fr-CA" dirty="0" err="1"/>
              <a:t>evening</a:t>
            </a:r>
            <a:r>
              <a:rPr lang="fr-CA" dirty="0"/>
              <a:t> of WEDNESDAY June 23rd.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fr-CA" dirty="0" err="1"/>
              <a:t>Students</a:t>
            </a:r>
            <a:r>
              <a:rPr lang="fr-CA" dirty="0"/>
              <a:t>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most</a:t>
            </a:r>
            <a:r>
              <a:rPr lang="fr-CA" dirty="0"/>
              <a:t> </a:t>
            </a:r>
            <a:r>
              <a:rPr lang="fr-CA" dirty="0" err="1"/>
              <a:t>likely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on the </a:t>
            </a:r>
            <a:r>
              <a:rPr lang="fr-CA" dirty="0" err="1"/>
              <a:t>same</a:t>
            </a:r>
            <a:r>
              <a:rPr lang="fr-CA" dirty="0"/>
              <a:t> bus as </a:t>
            </a:r>
            <a:r>
              <a:rPr lang="fr-CA" dirty="0" err="1"/>
              <a:t>their</a:t>
            </a:r>
            <a:r>
              <a:rPr lang="fr-CA" dirty="0"/>
              <a:t> </a:t>
            </a:r>
            <a:r>
              <a:rPr lang="fr-CA" dirty="0" err="1"/>
              <a:t>hotel</a:t>
            </a:r>
            <a:r>
              <a:rPr lang="fr-CA" dirty="0"/>
              <a:t> </a:t>
            </a:r>
            <a:r>
              <a:rPr lang="fr-CA" dirty="0" err="1"/>
              <a:t>roommates</a:t>
            </a:r>
            <a:r>
              <a:rPr lang="fr-CA" dirty="0"/>
              <a:t>. </a:t>
            </a:r>
            <a:endParaRPr lang="en-US" dirty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292600"/>
            <a:ext cx="40259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4625" y="509905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6726" y="4411127"/>
            <a:ext cx="2371100" cy="146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052990"/>
            <a:ext cx="8229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fr-CA" b="1" dirty="0" err="1"/>
              <a:t>Where</a:t>
            </a:r>
            <a:r>
              <a:rPr lang="fr-CA" b="1" dirty="0"/>
              <a:t> do </a:t>
            </a:r>
            <a:r>
              <a:rPr lang="fr-CA" b="1" dirty="0" err="1"/>
              <a:t>students</a:t>
            </a:r>
            <a:r>
              <a:rPr lang="fr-CA" b="1" dirty="0"/>
              <a:t> </a:t>
            </a:r>
            <a:r>
              <a:rPr lang="fr-CA" b="1" dirty="0" err="1"/>
              <a:t>stay</a:t>
            </a:r>
            <a:r>
              <a:rPr lang="fr-CA" b="1" dirty="0"/>
              <a:t>?</a:t>
            </a:r>
          </a:p>
          <a:p>
            <a:pPr marL="0" indent="0" eaLnBrk="1" hangingPunct="1">
              <a:buFont typeface="Arial" charset="0"/>
              <a:buNone/>
            </a:pPr>
            <a:endParaRPr lang="fr-CA" dirty="0"/>
          </a:p>
          <a:p>
            <a:pPr marL="0" indent="0" eaLnBrk="1" hangingPunct="1">
              <a:buFont typeface="Arial" charset="0"/>
              <a:buNone/>
            </a:pPr>
            <a:r>
              <a:rPr lang="fr-CA" dirty="0" err="1"/>
              <a:t>Students</a:t>
            </a:r>
            <a:r>
              <a:rPr lang="fr-CA" dirty="0"/>
              <a:t> </a:t>
            </a:r>
            <a:r>
              <a:rPr lang="fr-CA" dirty="0" err="1"/>
              <a:t>stay</a:t>
            </a:r>
            <a:r>
              <a:rPr lang="fr-CA" dirty="0"/>
              <a:t> 4 to a room at Village Valcartier, a few minutes </a:t>
            </a:r>
            <a:r>
              <a:rPr lang="fr-CA" dirty="0" err="1"/>
              <a:t>outside</a:t>
            </a:r>
            <a:r>
              <a:rPr lang="fr-CA" dirty="0"/>
              <a:t> Old </a:t>
            </a:r>
            <a:r>
              <a:rPr lang="fr-CA" dirty="0" err="1"/>
              <a:t>Quebec</a:t>
            </a:r>
            <a:r>
              <a:rPr lang="fr-CA" dirty="0"/>
              <a:t>. </a:t>
            </a:r>
          </a:p>
          <a:p>
            <a:pPr marL="0" indent="0" eaLnBrk="1" hangingPunct="1">
              <a:buFont typeface="Arial" charset="0"/>
              <a:buNone/>
            </a:pPr>
            <a:r>
              <a:rPr lang="fr-CA" dirty="0"/>
              <a:t>Room </a:t>
            </a:r>
            <a:r>
              <a:rPr lang="fr-CA" dirty="0" err="1"/>
              <a:t>selections</a:t>
            </a:r>
            <a:r>
              <a:rPr lang="fr-CA" dirty="0"/>
              <a:t>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done</a:t>
            </a:r>
            <a:r>
              <a:rPr lang="fr-CA" dirty="0"/>
              <a:t> a few </a:t>
            </a:r>
            <a:r>
              <a:rPr lang="fr-CA" dirty="0" err="1"/>
              <a:t>weeks</a:t>
            </a:r>
            <a:r>
              <a:rPr lang="fr-CA" dirty="0"/>
              <a:t> </a:t>
            </a:r>
            <a:r>
              <a:rPr lang="fr-CA" dirty="0" err="1"/>
              <a:t>prior</a:t>
            </a:r>
            <a:r>
              <a:rPr lang="fr-CA" dirty="0"/>
              <a:t> to the trip. </a:t>
            </a:r>
          </a:p>
          <a:p>
            <a:pPr marL="0" indent="0" eaLnBrk="1" hangingPunct="1">
              <a:buFont typeface="Arial" charset="0"/>
              <a:buNone/>
            </a:pPr>
            <a:endParaRPr lang="fr-CA" dirty="0"/>
          </a:p>
        </p:txBody>
      </p:sp>
      <p:pic>
        <p:nvPicPr>
          <p:cNvPr id="3074" name="Picture 2" descr="Spend the night in Quebec city | Village Vacances Valcartier">
            <a:extLst>
              <a:ext uri="{FF2B5EF4-FFF2-40B4-BE49-F238E27FC236}">
                <a16:creationId xmlns:a16="http://schemas.microsoft.com/office/drawing/2014/main" id="{BDFFE7B1-8609-A03B-92AC-EBEDBFF39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211960" cy="210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pend the night in Quebec city | Village Vacances Valcartier">
            <a:extLst>
              <a:ext uri="{FF2B5EF4-FFF2-40B4-BE49-F238E27FC236}">
                <a16:creationId xmlns:a16="http://schemas.microsoft.com/office/drawing/2014/main" id="{E15617F6-3BE5-94DD-44DC-60FF9B23B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8" y="5316408"/>
            <a:ext cx="3851920" cy="154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 Village Vacances Valcartier lance sa saison estivale">
            <a:extLst>
              <a:ext uri="{FF2B5EF4-FFF2-40B4-BE49-F238E27FC236}">
                <a16:creationId xmlns:a16="http://schemas.microsoft.com/office/drawing/2014/main" id="{744EFA5B-C7C6-9058-F524-DEE40CBE9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922" y="4443784"/>
            <a:ext cx="4211960" cy="236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sz="4000" b="1" dirty="0" err="1"/>
              <a:t>What</a:t>
            </a:r>
            <a:r>
              <a:rPr lang="fr-CA" sz="4000" b="1" dirty="0"/>
              <a:t> do </a:t>
            </a:r>
            <a:r>
              <a:rPr lang="fr-CA" sz="4000" b="1" dirty="0" err="1"/>
              <a:t>students</a:t>
            </a:r>
            <a:r>
              <a:rPr lang="fr-CA" sz="4000" b="1" dirty="0"/>
              <a:t> do </a:t>
            </a:r>
            <a:r>
              <a:rPr lang="fr-CA" sz="4000" b="1" dirty="0" err="1"/>
              <a:t>during</a:t>
            </a:r>
            <a:r>
              <a:rPr lang="fr-CA" sz="4000" b="1" dirty="0"/>
              <a:t> the trip?</a:t>
            </a:r>
            <a:br>
              <a:rPr lang="fr-CA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endParaRPr lang="fr-CA" b="1" dirty="0"/>
          </a:p>
          <a:p>
            <a:pPr marL="0" indent="0" eaLnBrk="1" hangingPunct="1"/>
            <a:r>
              <a:rPr lang="fr-CA" dirty="0"/>
              <a:t>A </a:t>
            </a:r>
            <a:r>
              <a:rPr lang="fr-CA" dirty="0" err="1"/>
              <a:t>walking</a:t>
            </a:r>
            <a:r>
              <a:rPr lang="fr-CA" dirty="0"/>
              <a:t> tour of </a:t>
            </a:r>
            <a:r>
              <a:rPr lang="fr-CA" dirty="0" err="1"/>
              <a:t>fortified</a:t>
            </a:r>
            <a:r>
              <a:rPr lang="fr-CA" dirty="0"/>
              <a:t> Old </a:t>
            </a:r>
            <a:r>
              <a:rPr lang="fr-CA" dirty="0" err="1"/>
              <a:t>Quebec</a:t>
            </a:r>
            <a:r>
              <a:rPr lang="fr-CA" dirty="0"/>
              <a:t> City</a:t>
            </a:r>
          </a:p>
          <a:p>
            <a:pPr marL="0" indent="0" eaLnBrk="1" hangingPunct="1">
              <a:buNone/>
            </a:pPr>
            <a:r>
              <a:rPr lang="fr-CA" dirty="0"/>
              <a:t>+ Free time </a:t>
            </a:r>
            <a:r>
              <a:rPr lang="fr-CA" dirty="0" err="1"/>
              <a:t>time</a:t>
            </a:r>
            <a:r>
              <a:rPr lang="fr-CA" dirty="0"/>
              <a:t> to explore Old </a:t>
            </a:r>
            <a:r>
              <a:rPr lang="fr-CA" dirty="0" err="1"/>
              <a:t>Quebec</a:t>
            </a:r>
            <a:endParaRPr lang="fr-CA" dirty="0"/>
          </a:p>
          <a:p>
            <a:pPr marL="0" indent="0" eaLnBrk="1" hangingPunct="1"/>
            <a:r>
              <a:rPr lang="fr-CA" dirty="0"/>
              <a:t>A </a:t>
            </a:r>
            <a:r>
              <a:rPr lang="fr-CA" dirty="0" err="1"/>
              <a:t>waterslide</a:t>
            </a:r>
            <a:r>
              <a:rPr lang="fr-CA" dirty="0"/>
              <a:t> </a:t>
            </a:r>
            <a:r>
              <a:rPr lang="fr-CA" dirty="0" err="1"/>
              <a:t>park</a:t>
            </a:r>
            <a:r>
              <a:rPr lang="fr-CA" dirty="0"/>
              <a:t> </a:t>
            </a:r>
            <a:r>
              <a:rPr lang="fr-CA" dirty="0" err="1"/>
              <a:t>experience</a:t>
            </a:r>
            <a:r>
              <a:rPr lang="fr-CA" dirty="0"/>
              <a:t> (</a:t>
            </a:r>
            <a:r>
              <a:rPr lang="fr-CA" dirty="0" err="1"/>
              <a:t>outdoor</a:t>
            </a:r>
            <a:r>
              <a:rPr lang="fr-CA" dirty="0"/>
              <a:t>)</a:t>
            </a:r>
          </a:p>
          <a:p>
            <a:pPr marL="0" indent="0" eaLnBrk="1" hangingPunct="1"/>
            <a:r>
              <a:rPr lang="fr-CA" dirty="0"/>
              <a:t>A </a:t>
            </a:r>
            <a:r>
              <a:rPr lang="fr-CA" dirty="0" err="1"/>
              <a:t>visit</a:t>
            </a:r>
            <a:r>
              <a:rPr lang="fr-CA" dirty="0"/>
              <a:t> to the Montmorency </a:t>
            </a:r>
            <a:r>
              <a:rPr lang="fr-CA" dirty="0" err="1"/>
              <a:t>Falls</a:t>
            </a:r>
            <a:endParaRPr lang="fr-CA" dirty="0"/>
          </a:p>
          <a:p>
            <a:pPr marL="0" indent="0" eaLnBrk="1" hangingPunct="1"/>
            <a:r>
              <a:rPr lang="fr-CA" dirty="0"/>
              <a:t>An exploration of </a:t>
            </a:r>
            <a:r>
              <a:rPr lang="fr-CA" dirty="0" err="1"/>
              <a:t>Quebec</a:t>
            </a:r>
            <a:r>
              <a:rPr lang="fr-CA" dirty="0"/>
              <a:t> aquarium</a:t>
            </a:r>
          </a:p>
          <a:p>
            <a:pPr marL="0" indent="0" eaLnBrk="1" hangingPunct="1"/>
            <a:r>
              <a:rPr lang="fr-CA" dirty="0"/>
              <a:t>A party at the Cabane à Sucre</a:t>
            </a:r>
          </a:p>
          <a:p>
            <a:pPr marL="0" indent="0" eaLnBrk="1" hangingPunct="1"/>
            <a:r>
              <a:rPr lang="fr-CA" dirty="0"/>
              <a:t>A boat </a:t>
            </a:r>
            <a:r>
              <a:rPr lang="fr-CA" dirty="0" err="1"/>
              <a:t>cruise</a:t>
            </a:r>
            <a:r>
              <a:rPr lang="fr-CA" dirty="0"/>
              <a:t> party</a:t>
            </a:r>
            <a:endParaRPr lang="en-US" dirty="0"/>
          </a:p>
        </p:txBody>
      </p:sp>
      <p:pic>
        <p:nvPicPr>
          <p:cNvPr id="1026" name="Picture 2" descr="Visit the Quebec Aquarium - Au Chalet en Bois Rond">
            <a:extLst>
              <a:ext uri="{FF2B5EF4-FFF2-40B4-BE49-F238E27FC236}">
                <a16:creationId xmlns:a16="http://schemas.microsoft.com/office/drawing/2014/main" id="{84B90476-6787-5E6C-DB7B-7190B8447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033" y="5250479"/>
            <a:ext cx="2843808" cy="159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4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Parc de la Chute-Montmorency - All You Need to Know BEFORE You Go (with  Photos)">
            <a:extLst>
              <a:ext uri="{FF2B5EF4-FFF2-40B4-BE49-F238E27FC236}">
                <a16:creationId xmlns:a16="http://schemas.microsoft.com/office/drawing/2014/main" id="{97102027-BF58-83DA-009D-9551809B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0" r="29194"/>
          <a:stretch/>
        </p:blipFill>
        <p:spPr bwMode="auto">
          <a:xfrm>
            <a:off x="20" y="-2"/>
            <a:ext cx="359884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4346" name="Rectangle 14345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500" b="1"/>
              <a:t>How much does the trip cost?</a:t>
            </a:r>
            <a:endParaRPr lang="en-US" sz="350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057647" y="2743199"/>
            <a:ext cx="4627566" cy="3709115"/>
          </a:xfrm>
        </p:spPr>
        <p:txBody>
          <a:bodyPr anchor="ctr"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fr-CA" sz="2000" b="1" dirty="0"/>
              <a:t>COST</a:t>
            </a:r>
            <a:r>
              <a:rPr lang="fr-CA" sz="2000" dirty="0"/>
              <a:t>: 810$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CA" sz="2000" dirty="0"/>
              <a:t>This </a:t>
            </a:r>
            <a:r>
              <a:rPr lang="fr-CA" sz="2000" dirty="0" err="1"/>
              <a:t>cost</a:t>
            </a:r>
            <a:r>
              <a:rPr lang="fr-CA" sz="2000" dirty="0"/>
              <a:t> </a:t>
            </a:r>
            <a:r>
              <a:rPr lang="fr-CA" sz="2000" dirty="0" err="1"/>
              <a:t>includes</a:t>
            </a:r>
            <a:r>
              <a:rPr lang="fr-CA" sz="2000" dirty="0"/>
              <a:t> </a:t>
            </a:r>
            <a:r>
              <a:rPr lang="fr-CA" sz="2000" dirty="0" err="1"/>
              <a:t>travel</a:t>
            </a:r>
            <a:r>
              <a:rPr lang="fr-CA" sz="2000" dirty="0"/>
              <a:t>, </a:t>
            </a:r>
            <a:r>
              <a:rPr lang="fr-CA" sz="2000" dirty="0" err="1"/>
              <a:t>lodging</a:t>
            </a:r>
            <a:r>
              <a:rPr lang="fr-CA" sz="2000" dirty="0"/>
              <a:t>, all </a:t>
            </a:r>
            <a:r>
              <a:rPr lang="fr-CA" sz="2000" dirty="0" err="1"/>
              <a:t>whole</a:t>
            </a:r>
            <a:r>
              <a:rPr lang="fr-CA" sz="2000" dirty="0"/>
              <a:t> group </a:t>
            </a:r>
            <a:r>
              <a:rPr lang="fr-CA" sz="2000" dirty="0" err="1"/>
              <a:t>organized</a:t>
            </a:r>
            <a:r>
              <a:rPr lang="fr-CA" sz="2000" dirty="0"/>
              <a:t> </a:t>
            </a:r>
            <a:r>
              <a:rPr lang="fr-CA" sz="2000" dirty="0" err="1"/>
              <a:t>activities</a:t>
            </a:r>
            <a:r>
              <a:rPr lang="fr-CA" sz="2000" dirty="0"/>
              <a:t>, and </a:t>
            </a:r>
            <a:r>
              <a:rPr lang="fr-CA" sz="2000" dirty="0" err="1"/>
              <a:t>some</a:t>
            </a:r>
            <a:r>
              <a:rPr lang="fr-CA" sz="2000" dirty="0"/>
              <a:t> </a:t>
            </a:r>
            <a:r>
              <a:rPr lang="fr-CA" sz="2000" dirty="0" err="1"/>
              <a:t>meals</a:t>
            </a:r>
            <a:r>
              <a:rPr lang="fr-CA" sz="2000" dirty="0"/>
              <a:t>. 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CA" sz="2000" dirty="0"/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CA" sz="2000" dirty="0"/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fr-CA" sz="2000" b="1" dirty="0"/>
              <a:t>DEPOSIT</a:t>
            </a:r>
            <a:r>
              <a:rPr lang="fr-CA" sz="2000" dirty="0"/>
              <a:t>: $210 (due October)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fr-CA" sz="2000" b="1" dirty="0"/>
              <a:t>FINAL PAYMENT</a:t>
            </a:r>
            <a:r>
              <a:rPr lang="fr-CA" sz="2000" dirty="0"/>
              <a:t>: $600 (due April 2nd)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CA" sz="2000" dirty="0"/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fr-CA" sz="2000" b="1" dirty="0"/>
              <a:t>SPENDING MONEY</a:t>
            </a:r>
            <a:r>
              <a:rPr lang="fr-CA" sz="2000" i="1" dirty="0"/>
              <a:t>: 150$ </a:t>
            </a:r>
            <a:r>
              <a:rPr lang="fr-CA" sz="2000" i="1" dirty="0" err="1"/>
              <a:t>suggested</a:t>
            </a:r>
            <a:r>
              <a:rPr lang="fr-CA" sz="2000" i="1" dirty="0"/>
              <a:t> (lunches, 1 </a:t>
            </a:r>
            <a:r>
              <a:rPr lang="fr-CA" sz="2000" i="1" dirty="0" err="1"/>
              <a:t>dinner</a:t>
            </a:r>
            <a:r>
              <a:rPr lang="fr-CA" sz="2000" i="1" dirty="0"/>
              <a:t>, snacks, souvenirs)</a:t>
            </a:r>
            <a:endParaRPr lang="en-US" sz="20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07AFEA7-661A-88C6-9D58-687718268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What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included</a:t>
            </a:r>
            <a:r>
              <a:rPr lang="fr-CA" dirty="0"/>
              <a:t> in the </a:t>
            </a:r>
            <a:r>
              <a:rPr lang="fr-CA" dirty="0" err="1"/>
              <a:t>cost</a:t>
            </a:r>
            <a:r>
              <a:rPr lang="fr-CA" dirty="0"/>
              <a:t>?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0A936A5-F394-2643-923B-271B4F60B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err="1"/>
              <a:t>Included</a:t>
            </a:r>
            <a:endParaRPr lang="fr-CA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BB5003-FE7D-383E-730B-47554CD5BF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A" dirty="0"/>
              <a:t>Transportation</a:t>
            </a:r>
          </a:p>
          <a:p>
            <a:r>
              <a:rPr lang="fr-CA" dirty="0"/>
              <a:t>Guides and </a:t>
            </a:r>
            <a:r>
              <a:rPr lang="fr-CA" dirty="0" err="1"/>
              <a:t>chaperones</a:t>
            </a:r>
            <a:endParaRPr lang="fr-CA" dirty="0"/>
          </a:p>
          <a:p>
            <a:r>
              <a:rPr lang="fr-CA" dirty="0" err="1"/>
              <a:t>Hotel</a:t>
            </a:r>
            <a:endParaRPr lang="fr-CA" dirty="0"/>
          </a:p>
          <a:p>
            <a:r>
              <a:rPr lang="fr-CA" dirty="0"/>
              <a:t>Most </a:t>
            </a:r>
            <a:r>
              <a:rPr lang="fr-CA" dirty="0" err="1"/>
              <a:t>meals</a:t>
            </a:r>
            <a:endParaRPr lang="fr-CA" dirty="0"/>
          </a:p>
          <a:p>
            <a:r>
              <a:rPr lang="fr-CA" dirty="0"/>
              <a:t>Access to attractions</a:t>
            </a:r>
          </a:p>
          <a:p>
            <a:endParaRPr lang="fr-CA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CB8872C-1895-B84B-BCBF-15562AE6F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CA" dirty="0"/>
              <a:t>Not </a:t>
            </a:r>
            <a:r>
              <a:rPr lang="fr-CA" dirty="0" err="1"/>
              <a:t>included</a:t>
            </a:r>
            <a:endParaRPr lang="fr-CA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900A513-D9C4-ABC9-FB9A-61C93B77F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89412" cy="3951288"/>
          </a:xfrm>
        </p:spPr>
        <p:txBody>
          <a:bodyPr/>
          <a:lstStyle/>
          <a:p>
            <a:pPr marL="0" indent="0">
              <a:buNone/>
            </a:pPr>
            <a:r>
              <a:rPr lang="fr-CA" b="1" dirty="0"/>
              <a:t>3 lunches </a:t>
            </a:r>
          </a:p>
          <a:p>
            <a:pPr marL="0" indent="0">
              <a:buNone/>
            </a:pPr>
            <a:r>
              <a:rPr lang="fr-CA" dirty="0"/>
              <a:t>-on the road to </a:t>
            </a:r>
            <a:r>
              <a:rPr lang="fr-CA" dirty="0" err="1"/>
              <a:t>Quebec</a:t>
            </a:r>
            <a:r>
              <a:rPr lang="fr-CA" dirty="0"/>
              <a:t> (</a:t>
            </a:r>
            <a:r>
              <a:rPr lang="fr-CA" dirty="0" err="1"/>
              <a:t>day</a:t>
            </a:r>
            <a:r>
              <a:rPr lang="fr-CA" dirty="0"/>
              <a:t> 1)</a:t>
            </a:r>
          </a:p>
          <a:p>
            <a:pPr marL="0" indent="0">
              <a:buNone/>
            </a:pPr>
            <a:r>
              <a:rPr lang="fr-CA" dirty="0"/>
              <a:t>-at the </a:t>
            </a:r>
            <a:r>
              <a:rPr lang="fr-CA" dirty="0" err="1"/>
              <a:t>waterpark</a:t>
            </a:r>
            <a:r>
              <a:rPr lang="fr-CA" dirty="0"/>
              <a:t> (</a:t>
            </a:r>
            <a:r>
              <a:rPr lang="fr-CA" dirty="0" err="1"/>
              <a:t>day</a:t>
            </a:r>
            <a:r>
              <a:rPr lang="fr-CA" dirty="0"/>
              <a:t> 2)</a:t>
            </a:r>
          </a:p>
          <a:p>
            <a:pPr marL="0" indent="0">
              <a:buNone/>
            </a:pPr>
            <a:r>
              <a:rPr lang="fr-CA" dirty="0"/>
              <a:t>-</a:t>
            </a:r>
            <a:r>
              <a:rPr lang="fr-CA" dirty="0" err="1"/>
              <a:t>old</a:t>
            </a:r>
            <a:r>
              <a:rPr lang="fr-CA" dirty="0"/>
              <a:t> </a:t>
            </a:r>
            <a:r>
              <a:rPr lang="fr-CA" dirty="0" err="1"/>
              <a:t>Quebec</a:t>
            </a:r>
            <a:r>
              <a:rPr lang="fr-CA" dirty="0"/>
              <a:t> (</a:t>
            </a:r>
            <a:r>
              <a:rPr lang="fr-CA" dirty="0" err="1"/>
              <a:t>day</a:t>
            </a:r>
            <a:r>
              <a:rPr lang="fr-CA" dirty="0"/>
              <a:t> 3)</a:t>
            </a:r>
          </a:p>
          <a:p>
            <a:pPr marL="0" indent="0">
              <a:buNone/>
            </a:pPr>
            <a:r>
              <a:rPr lang="fr-CA" b="1" dirty="0"/>
              <a:t>1 </a:t>
            </a:r>
            <a:r>
              <a:rPr lang="fr-CA" b="1" dirty="0" err="1"/>
              <a:t>dinner</a:t>
            </a:r>
            <a:r>
              <a:rPr lang="fr-CA" b="1" dirty="0"/>
              <a:t> </a:t>
            </a:r>
          </a:p>
          <a:p>
            <a:pPr marL="0" indent="0">
              <a:buNone/>
            </a:pPr>
            <a:r>
              <a:rPr lang="fr-CA" dirty="0"/>
              <a:t>-on the road, return trip (</a:t>
            </a:r>
            <a:r>
              <a:rPr lang="fr-CA" dirty="0" err="1"/>
              <a:t>day</a:t>
            </a:r>
            <a:r>
              <a:rPr lang="fr-CA" dirty="0"/>
              <a:t> 3)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Souvenirs, snacks, etc.</a:t>
            </a:r>
          </a:p>
        </p:txBody>
      </p:sp>
      <p:pic>
        <p:nvPicPr>
          <p:cNvPr id="1028" name="Picture 4" descr="Des souvenirs du Canada et du Québec">
            <a:extLst>
              <a:ext uri="{FF2B5EF4-FFF2-40B4-BE49-F238E27FC236}">
                <a16:creationId xmlns:a16="http://schemas.microsoft.com/office/drawing/2014/main" id="{F8959384-0B4E-B94B-2427-10C0B46D4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123" y="5517232"/>
            <a:ext cx="1303898" cy="130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A03E3B0-BA57-D33E-7431-86689F238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83" y="1206307"/>
            <a:ext cx="1714054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aple Butter 250g - Dumfries Maples">
            <a:extLst>
              <a:ext uri="{FF2B5EF4-FFF2-40B4-BE49-F238E27FC236}">
                <a16:creationId xmlns:a16="http://schemas.microsoft.com/office/drawing/2014/main" id="{212F6A8C-7648-8929-A9E6-F02D1DB90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1354"/>
            <a:ext cx="1835696" cy="229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50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2" descr="F:\Photos\Quebec City Trip 2013\IMG_1212.JPG"/>
          <p:cNvPicPr>
            <a:picLocks noChangeAspect="1" noChangeArrowheads="1"/>
          </p:cNvPicPr>
          <p:nvPr/>
        </p:nvPicPr>
        <p:blipFill>
          <a:blip r:embed="rId2" cstate="print"/>
          <a:srcRect t="17044" b="28850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752850"/>
            <a:ext cx="8242494" cy="2916510"/>
          </a:xfrm>
        </p:spPr>
        <p:txBody>
          <a:bodyPr anchor="ctr">
            <a:normAutofit/>
          </a:bodyPr>
          <a:lstStyle/>
          <a:p>
            <a:pPr marL="0" indent="0" eaLnBrk="1" hangingPunct="1">
              <a:buFont typeface="Arial" charset="0"/>
              <a:buNone/>
            </a:pPr>
            <a:endParaRPr lang="fr-CA" sz="1600" dirty="0">
              <a:latin typeface="Harlow Solid Italic" pitchFamily="82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fr-CA" sz="2200" b="1" dirty="0" err="1"/>
              <a:t>What</a:t>
            </a:r>
            <a:r>
              <a:rPr lang="fr-CA" sz="2200" b="1" dirty="0"/>
              <a:t> are </a:t>
            </a:r>
            <a:r>
              <a:rPr lang="fr-CA" sz="2200" b="1" dirty="0" err="1"/>
              <a:t>our</a:t>
            </a:r>
            <a:r>
              <a:rPr lang="fr-CA" sz="2200" b="1" dirty="0"/>
              <a:t> expectations for </a:t>
            </a:r>
            <a:r>
              <a:rPr lang="fr-CA" sz="2200" b="1" dirty="0" err="1"/>
              <a:t>students</a:t>
            </a:r>
            <a:r>
              <a:rPr lang="fr-CA" sz="2200" b="1" dirty="0"/>
              <a:t> to </a:t>
            </a:r>
            <a:r>
              <a:rPr lang="fr-CA" sz="2200" b="1" dirty="0" err="1"/>
              <a:t>be</a:t>
            </a:r>
            <a:r>
              <a:rPr lang="fr-CA" sz="2200" b="1" dirty="0"/>
              <a:t> </a:t>
            </a:r>
            <a:r>
              <a:rPr lang="fr-CA" sz="2200" b="1" dirty="0" err="1"/>
              <a:t>allowed</a:t>
            </a:r>
            <a:r>
              <a:rPr lang="fr-CA" sz="2200" b="1" dirty="0"/>
              <a:t> on the trip?</a:t>
            </a:r>
          </a:p>
          <a:p>
            <a:pPr marL="0" indent="0" eaLnBrk="1" hangingPunct="1">
              <a:buFont typeface="Arial" charset="0"/>
              <a:buNone/>
            </a:pPr>
            <a:endParaRPr lang="fr-CA" sz="2200" dirty="0"/>
          </a:p>
          <a:p>
            <a:pPr marL="0" indent="0" eaLnBrk="1" hangingPunct="1">
              <a:buFont typeface="Arial" charset="0"/>
              <a:buAutoNum type="arabicParenR"/>
            </a:pPr>
            <a:r>
              <a:rPr lang="fr-CA" sz="2200" dirty="0"/>
              <a:t>Have </a:t>
            </a:r>
            <a:r>
              <a:rPr lang="fr-CA" sz="2200" dirty="0" err="1"/>
              <a:t>regular</a:t>
            </a:r>
            <a:r>
              <a:rPr lang="fr-CA" sz="2200" dirty="0"/>
              <a:t> </a:t>
            </a:r>
            <a:r>
              <a:rPr lang="fr-CA" sz="2200" dirty="0" err="1"/>
              <a:t>attendance</a:t>
            </a:r>
            <a:r>
              <a:rPr lang="fr-CA" sz="2200" dirty="0"/>
              <a:t> at </a:t>
            </a:r>
            <a:r>
              <a:rPr lang="fr-CA" sz="2200" dirty="0" err="1"/>
              <a:t>school</a:t>
            </a:r>
            <a:r>
              <a:rPr lang="fr-CA" sz="2200" dirty="0"/>
              <a:t>.</a:t>
            </a:r>
          </a:p>
          <a:p>
            <a:pPr marL="0" indent="0" eaLnBrk="1" hangingPunct="1">
              <a:buFont typeface="Arial" charset="0"/>
              <a:buAutoNum type="arabicParenR"/>
            </a:pPr>
            <a:r>
              <a:rPr lang="fr-CA" sz="2200" dirty="0"/>
              <a:t>Be </a:t>
            </a:r>
            <a:r>
              <a:rPr lang="fr-CA" sz="2200" dirty="0" err="1"/>
              <a:t>following</a:t>
            </a:r>
            <a:r>
              <a:rPr lang="fr-CA" sz="2200" dirty="0"/>
              <a:t> </a:t>
            </a:r>
            <a:r>
              <a:rPr lang="fr-CA" sz="2200" dirty="0" err="1"/>
              <a:t>regular</a:t>
            </a:r>
            <a:r>
              <a:rPr lang="fr-CA" sz="2200" dirty="0"/>
              <a:t> </a:t>
            </a:r>
            <a:r>
              <a:rPr lang="fr-CA" sz="2200" dirty="0" err="1"/>
              <a:t>school</a:t>
            </a:r>
            <a:r>
              <a:rPr lang="fr-CA" sz="2200" dirty="0"/>
              <a:t> </a:t>
            </a:r>
            <a:r>
              <a:rPr lang="fr-CA" sz="2200" dirty="0" err="1"/>
              <a:t>schedule</a:t>
            </a:r>
            <a:r>
              <a:rPr lang="fr-CA" sz="2200" dirty="0"/>
              <a:t>.</a:t>
            </a:r>
          </a:p>
          <a:p>
            <a:pPr marL="0" indent="0" eaLnBrk="1" hangingPunct="1">
              <a:buFont typeface="Arial" charset="0"/>
              <a:buAutoNum type="arabicParenR"/>
            </a:pPr>
            <a:r>
              <a:rPr lang="fr-CA" sz="2200" dirty="0"/>
              <a:t>Have </a:t>
            </a:r>
            <a:r>
              <a:rPr lang="fr-CA" sz="2200" dirty="0" err="1"/>
              <a:t>displayed</a:t>
            </a:r>
            <a:r>
              <a:rPr lang="fr-CA" sz="2200" dirty="0"/>
              <a:t> positive and </a:t>
            </a:r>
            <a:r>
              <a:rPr lang="fr-CA" sz="2200" dirty="0" err="1"/>
              <a:t>responsible</a:t>
            </a:r>
            <a:r>
              <a:rPr lang="fr-CA" sz="2200" dirty="0"/>
              <a:t> </a:t>
            </a:r>
            <a:r>
              <a:rPr lang="fr-CA" sz="2200" dirty="0" err="1"/>
              <a:t>behaviour</a:t>
            </a:r>
            <a:r>
              <a:rPr lang="fr-CA" sz="2200" dirty="0"/>
              <a:t> </a:t>
            </a:r>
            <a:r>
              <a:rPr lang="fr-CA" sz="2200" dirty="0" err="1"/>
              <a:t>throughout</a:t>
            </a:r>
            <a:r>
              <a:rPr lang="fr-CA" sz="2200" dirty="0"/>
              <a:t> the </a:t>
            </a:r>
            <a:r>
              <a:rPr lang="fr-CA" sz="2200" dirty="0" err="1"/>
              <a:t>entire</a:t>
            </a:r>
            <a:r>
              <a:rPr lang="fr-CA" sz="2200" dirty="0"/>
              <a:t> </a:t>
            </a:r>
            <a:r>
              <a:rPr lang="fr-CA" sz="2200" dirty="0" err="1"/>
              <a:t>year</a:t>
            </a:r>
            <a:r>
              <a:rPr lang="fr-CA" sz="2200" dirty="0"/>
              <a:t>.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9155BF8-8466-707F-8E09-20288E8E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2279913"/>
          </a:xfrm>
        </p:spPr>
        <p:txBody>
          <a:bodyPr anchor="b">
            <a:normAutofit fontScale="90000"/>
          </a:bodyPr>
          <a:lstStyle/>
          <a:p>
            <a:r>
              <a:rPr lang="fr-CA" sz="4300" dirty="0"/>
              <a:t>How can </a:t>
            </a:r>
            <a:r>
              <a:rPr lang="fr-CA" sz="4300" dirty="0" err="1"/>
              <a:t>we</a:t>
            </a:r>
            <a:r>
              <a:rPr lang="fr-CA" sz="4300" dirty="0"/>
              <a:t> help </a:t>
            </a:r>
            <a:r>
              <a:rPr lang="fr-CA" sz="4300" dirty="0" err="1"/>
              <a:t>students</a:t>
            </a:r>
            <a:r>
              <a:rPr lang="fr-CA" sz="4300" dirty="0"/>
              <a:t> </a:t>
            </a:r>
            <a:r>
              <a:rPr lang="fr-CA" sz="4300" dirty="0" err="1"/>
              <a:t>participate</a:t>
            </a:r>
            <a:r>
              <a:rPr lang="fr-CA" sz="4300" dirty="0"/>
              <a:t>? (</a:t>
            </a:r>
            <a:r>
              <a:rPr lang="fr-CA" sz="4300" dirty="0" err="1"/>
              <a:t>Sponsorships</a:t>
            </a:r>
            <a:r>
              <a:rPr lang="fr-CA" sz="4300" dirty="0"/>
              <a:t>)</a:t>
            </a:r>
            <a:endParaRPr lang="en-US" sz="43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F82923-351B-23A1-19DA-F7F5215D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276451" cy="38501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800" dirty="0"/>
              <a:t>In </a:t>
            </a:r>
            <a:r>
              <a:rPr lang="fr-CA" sz="1800" dirty="0" err="1"/>
              <a:t>order</a:t>
            </a:r>
            <a:r>
              <a:rPr lang="fr-CA" sz="1800" dirty="0"/>
              <a:t> to </a:t>
            </a:r>
            <a:r>
              <a:rPr lang="fr-CA" sz="1800" dirty="0" err="1"/>
              <a:t>alleviate</a:t>
            </a:r>
            <a:r>
              <a:rPr lang="fr-CA" sz="1800" dirty="0"/>
              <a:t> </a:t>
            </a:r>
            <a:r>
              <a:rPr lang="fr-CA" sz="1800" dirty="0" err="1"/>
              <a:t>families</a:t>
            </a:r>
            <a:r>
              <a:rPr lang="fr-CA" sz="1800" dirty="0"/>
              <a:t> </a:t>
            </a:r>
            <a:r>
              <a:rPr lang="fr-CA" sz="1800" dirty="0" err="1"/>
              <a:t>with</a:t>
            </a:r>
            <a:r>
              <a:rPr lang="fr-CA" sz="1800" dirty="0"/>
              <a:t> part of the </a:t>
            </a:r>
            <a:r>
              <a:rPr lang="fr-CA" sz="1800" dirty="0" err="1"/>
              <a:t>cost</a:t>
            </a:r>
            <a:r>
              <a:rPr lang="fr-CA" sz="1800" dirty="0"/>
              <a:t> (or </a:t>
            </a:r>
            <a:r>
              <a:rPr lang="fr-CA" sz="1800" dirty="0" err="1"/>
              <a:t>travel</a:t>
            </a:r>
            <a:r>
              <a:rPr lang="fr-CA" sz="1800" dirty="0"/>
              <a:t> </a:t>
            </a:r>
            <a:r>
              <a:rPr lang="fr-CA" sz="1800" dirty="0" err="1"/>
              <a:t>expenses</a:t>
            </a:r>
            <a:r>
              <a:rPr lang="fr-CA" sz="1800" dirty="0"/>
              <a:t>). </a:t>
            </a:r>
          </a:p>
          <a:p>
            <a:pPr>
              <a:lnSpc>
                <a:spcPct val="90000"/>
              </a:lnSpc>
            </a:pPr>
            <a:r>
              <a:rPr lang="fr-CA" sz="1800" dirty="0"/>
              <a:t>In </a:t>
            </a:r>
            <a:r>
              <a:rPr lang="fr-CA" sz="1800" dirty="0" err="1"/>
              <a:t>order</a:t>
            </a:r>
            <a:r>
              <a:rPr lang="fr-CA" sz="1800" dirty="0"/>
              <a:t> to sponsor one or a few </a:t>
            </a:r>
            <a:r>
              <a:rPr lang="fr-CA" sz="1800" dirty="0" err="1"/>
              <a:t>students</a:t>
            </a:r>
            <a:r>
              <a:rPr lang="fr-CA" sz="1800" dirty="0"/>
              <a:t> to </a:t>
            </a:r>
            <a:r>
              <a:rPr lang="fr-CA" sz="1800" dirty="0" err="1"/>
              <a:t>allow</a:t>
            </a:r>
            <a:r>
              <a:rPr lang="fr-CA" sz="1800" dirty="0"/>
              <a:t> </a:t>
            </a:r>
            <a:r>
              <a:rPr lang="fr-CA" sz="1800" dirty="0" err="1"/>
              <a:t>them</a:t>
            </a:r>
            <a:r>
              <a:rPr lang="fr-CA" sz="1800" dirty="0"/>
              <a:t> </a:t>
            </a:r>
            <a:r>
              <a:rPr lang="fr-CA" sz="1800" dirty="0" err="1"/>
              <a:t>this</a:t>
            </a:r>
            <a:r>
              <a:rPr lang="fr-CA" sz="1800" dirty="0"/>
              <a:t> unique </a:t>
            </a:r>
            <a:r>
              <a:rPr lang="fr-CA" sz="1800" dirty="0" err="1"/>
              <a:t>oppportunity</a:t>
            </a:r>
            <a:r>
              <a:rPr lang="fr-CA" sz="18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800" b="1" i="1" dirty="0"/>
              <a:t>If you need sponsorship: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Come talk to us and see how we can arrange sponsorship.</a:t>
            </a:r>
          </a:p>
        </p:txBody>
      </p:sp>
      <p:pic>
        <p:nvPicPr>
          <p:cNvPr id="4" name="Picture 2" descr="F:\Photos\Quebec City Trip 2013\IMG_1241.JPG">
            <a:extLst>
              <a:ext uri="{FF2B5EF4-FFF2-40B4-BE49-F238E27FC236}">
                <a16:creationId xmlns:a16="http://schemas.microsoft.com/office/drawing/2014/main" id="{F60405C4-E8A1-9C0D-D8E6-95A72E990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4867" r="18713"/>
          <a:stretch/>
        </p:blipFill>
        <p:spPr bwMode="auto"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27701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692150"/>
            <a:ext cx="8229600" cy="54737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CA" sz="2700" dirty="0">
              <a:latin typeface="Harlow Solid Italic" pitchFamily="82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fr-CA" sz="2700" b="1" dirty="0" err="1"/>
              <a:t>What</a:t>
            </a:r>
            <a:r>
              <a:rPr lang="fr-CA" sz="2700" b="1" dirty="0"/>
              <a:t> </a:t>
            </a:r>
            <a:r>
              <a:rPr lang="fr-CA" sz="2700" b="1" dirty="0" err="1"/>
              <a:t>forms</a:t>
            </a:r>
            <a:r>
              <a:rPr lang="fr-CA" sz="2700" b="1" dirty="0"/>
              <a:t> and </a:t>
            </a:r>
            <a:r>
              <a:rPr lang="fr-CA" sz="2700" b="1" dirty="0" err="1"/>
              <a:t>payments</a:t>
            </a:r>
            <a:r>
              <a:rPr lang="fr-CA" sz="2700" b="1" dirty="0"/>
              <a:t> </a:t>
            </a:r>
            <a:r>
              <a:rPr lang="fr-CA" sz="2700" b="1" dirty="0" err="1"/>
              <a:t>will</a:t>
            </a:r>
            <a:r>
              <a:rPr lang="fr-CA" sz="2700" b="1" dirty="0"/>
              <a:t> </a:t>
            </a:r>
            <a:r>
              <a:rPr lang="fr-CA" sz="2700" b="1" dirty="0" err="1"/>
              <a:t>need</a:t>
            </a:r>
            <a:r>
              <a:rPr lang="fr-CA" sz="2700" b="1" dirty="0"/>
              <a:t> to </a:t>
            </a:r>
            <a:r>
              <a:rPr lang="fr-CA" sz="2700" b="1" dirty="0" err="1"/>
              <a:t>be</a:t>
            </a:r>
            <a:r>
              <a:rPr lang="fr-CA" sz="2700" b="1" dirty="0"/>
              <a:t> </a:t>
            </a:r>
            <a:r>
              <a:rPr lang="fr-CA" sz="2700" b="1" dirty="0" err="1"/>
              <a:t>completed</a:t>
            </a:r>
            <a:r>
              <a:rPr lang="fr-CA" sz="2700" b="1" dirty="0"/>
              <a:t>?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en-US" sz="2700" dirty="0"/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700" dirty="0"/>
              <a:t>1) Permission form (here tonight, already sent email)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en-US" sz="27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CA" sz="2800" dirty="0"/>
              <a:t>2) </a:t>
            </a:r>
            <a:r>
              <a:rPr lang="fr-CA" sz="2800" dirty="0" err="1"/>
              <a:t>Deposit</a:t>
            </a:r>
            <a:r>
              <a:rPr lang="fr-CA" sz="2800" dirty="0"/>
              <a:t> (210$) (due: October 30th)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CA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CA" sz="2800" dirty="0"/>
              <a:t>3) </a:t>
            </a:r>
            <a:r>
              <a:rPr lang="fr-CA" sz="2800" dirty="0" err="1"/>
              <a:t>Medical</a:t>
            </a:r>
            <a:r>
              <a:rPr lang="fr-CA" sz="2800" dirty="0"/>
              <a:t> and allergies (May 1st, online)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CA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CA" sz="2800" dirty="0"/>
              <a:t>4) Final </a:t>
            </a:r>
            <a:r>
              <a:rPr lang="fr-CA" sz="2800" dirty="0" err="1"/>
              <a:t>payment</a:t>
            </a:r>
            <a:r>
              <a:rPr lang="fr-CA" sz="2800" dirty="0"/>
              <a:t> (April 2nd)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fr-CA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CA" sz="2800" dirty="0"/>
              <a:t>5) </a:t>
            </a:r>
            <a:r>
              <a:rPr lang="fr-CA" sz="2800" dirty="0" err="1"/>
              <a:t>Rooming</a:t>
            </a:r>
            <a:r>
              <a:rPr lang="fr-CA" sz="2800" dirty="0"/>
              <a:t> </a:t>
            </a:r>
            <a:r>
              <a:rPr lang="fr-CA" sz="2800" dirty="0" err="1"/>
              <a:t>choice</a:t>
            </a:r>
            <a:r>
              <a:rPr lang="fr-CA" sz="2800" dirty="0"/>
              <a:t> (</a:t>
            </a:r>
            <a:r>
              <a:rPr lang="fr-CA" sz="2800" dirty="0" err="1"/>
              <a:t>Early</a:t>
            </a:r>
            <a:r>
              <a:rPr lang="fr-CA" sz="2800" dirty="0"/>
              <a:t> June)</a:t>
            </a:r>
            <a:endParaRPr lang="fr-CA" sz="2700" dirty="0"/>
          </a:p>
        </p:txBody>
      </p:sp>
      <p:pic>
        <p:nvPicPr>
          <p:cNvPr id="17412" name="Picture 2" descr="F:\Photos\Quebec City Trip 2012\Quebec City Trip with BCMS (1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077542"/>
            <a:ext cx="3707904" cy="278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1F6C72-ADB0-5B5D-3473-19BC70A7620E}"/>
              </a:ext>
            </a:extLst>
          </p:cNvPr>
          <p:cNvSpPr txBox="1"/>
          <p:nvPr/>
        </p:nvSpPr>
        <p:spPr>
          <a:xfrm rot="853347">
            <a:off x="6319336" y="343250"/>
            <a:ext cx="2765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dirty="0">
                <a:highlight>
                  <a:srgbClr val="FFFF00"/>
                </a:highlight>
              </a:rPr>
              <a:t>ACTION ITEMS</a:t>
            </a:r>
            <a:endParaRPr lang="en-US" sz="3200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7" name="Rectangle 32776">
            <a:extLst>
              <a:ext uri="{FF2B5EF4-FFF2-40B4-BE49-F238E27FC236}">
                <a16:creationId xmlns:a16="http://schemas.microsoft.com/office/drawing/2014/main" id="{4C3A44BB-E01C-4AA8-B2C8-32FC346D2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F:\Photos\Quebec City Trip 2012\Quebec City Trip with BCMS (34).JPG">
            <a:extLst>
              <a:ext uri="{FF2B5EF4-FFF2-40B4-BE49-F238E27FC236}">
                <a16:creationId xmlns:a16="http://schemas.microsoft.com/office/drawing/2014/main" id="{129568F4-C76F-5C9E-5499-509929D63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7515" r="15006"/>
          <a:stretch/>
        </p:blipFill>
        <p:spPr bwMode="auto">
          <a:xfrm>
            <a:off x="3305133" y="3"/>
            <a:ext cx="3075966" cy="3418797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  <a:noFill/>
        </p:spPr>
      </p:pic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305133" y="5021831"/>
            <a:ext cx="5210216" cy="1299943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Arial" charset="0"/>
              <a:buNone/>
            </a:pPr>
            <a:endParaRPr lang="fr-CA" sz="1700" dirty="0">
              <a:latin typeface="Harlow Solid Italic" pitchFamily="82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fr-CA" sz="1700" dirty="0">
              <a:latin typeface="Harlow Solid Italic" pitchFamily="82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fr-CA" sz="1700" dirty="0">
              <a:latin typeface="Harlow Solid Italic" pitchFamily="82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fr-CA" sz="2400" dirty="0" err="1"/>
              <a:t>Any</a:t>
            </a:r>
            <a:r>
              <a:rPr lang="fr-CA" sz="2400" dirty="0"/>
              <a:t> questions?  Des questions?</a:t>
            </a:r>
            <a:endParaRPr lang="en-US" sz="2400" dirty="0"/>
          </a:p>
        </p:txBody>
      </p:sp>
      <p:pic>
        <p:nvPicPr>
          <p:cNvPr id="3" name="Picture 2" descr="F:\Photos\Quebec City Trip 2013\IMG_1201.JPG">
            <a:extLst>
              <a:ext uri="{FF2B5EF4-FFF2-40B4-BE49-F238E27FC236}">
                <a16:creationId xmlns:a16="http://schemas.microsoft.com/office/drawing/2014/main" id="{85381388-87F7-385E-2F8B-AEBDEE5EB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3434" r="3" b="3"/>
          <a:stretch/>
        </p:blipFill>
        <p:spPr bwMode="auto">
          <a:xfrm>
            <a:off x="20" y="277472"/>
            <a:ext cx="3414533" cy="5946218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  <a:noFill/>
        </p:spPr>
      </p:pic>
      <p:pic>
        <p:nvPicPr>
          <p:cNvPr id="32772" name="Picture 2" descr="F:\Photos\Quebec City Trip 2013\IMG_1241.JPG"/>
          <p:cNvPicPr>
            <a:picLocks noChangeAspect="1" noChangeArrowheads="1"/>
          </p:cNvPicPr>
          <p:nvPr/>
        </p:nvPicPr>
        <p:blipFill>
          <a:blip r:embed="rId4" cstate="print"/>
          <a:srcRect l="29876" r="23725" b="3"/>
          <a:stretch/>
        </p:blipFill>
        <p:spPr bwMode="auto">
          <a:xfrm>
            <a:off x="6489805" y="-2"/>
            <a:ext cx="2654195" cy="4290182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8C5DA7A-7072-E103-65C4-0AD9455C0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84784"/>
            <a:ext cx="7536161" cy="35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18AA3EF-9619-13DC-4455-DE08B8DFB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628800"/>
            <a:ext cx="7633114" cy="350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3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8223186-3545-F084-6BFA-B3A866A8A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3284984"/>
            <a:ext cx="2857500" cy="2857500"/>
          </a:xfrm>
          <a:prstGeom prst="rect">
            <a:avLst/>
          </a:prstGeom>
        </p:spPr>
      </p:pic>
      <p:pic>
        <p:nvPicPr>
          <p:cNvPr id="7" name="Image 6" descr="Photography Poster The St Louis gate of the fortification of the old Quebec  city (Quebec, Canada) | Wall Art | Europosters">
            <a:extLst>
              <a:ext uri="{FF2B5EF4-FFF2-40B4-BE49-F238E27FC236}">
                <a16:creationId xmlns:a16="http://schemas.microsoft.com/office/drawing/2014/main" id="{F831E130-46BF-8156-0A45-26AF1B631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005064"/>
            <a:ext cx="3048000" cy="20360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CA63B7-B6DA-B208-1FFF-548830467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258" y="615482"/>
            <a:ext cx="6454699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68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642BA8-6FBF-266D-D701-072CC200C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048827"/>
            <a:ext cx="8178799" cy="2760344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47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437</Words>
  <Application>Microsoft Office PowerPoint</Application>
  <PresentationFormat>Affichage à l'écran (4:3)</PresentationFormat>
  <Paragraphs>74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Harlow Solid Italic</vt:lpstr>
      <vt:lpstr>Office Theme</vt:lpstr>
      <vt:lpstr>GSMS @ QC 2027</vt:lpstr>
      <vt:lpstr>Who goes?</vt:lpstr>
      <vt:lpstr>When is the trip?</vt:lpstr>
      <vt:lpstr>Présentation PowerPoint</vt:lpstr>
      <vt:lpstr>What do students do during the trip? </vt:lpstr>
      <vt:lpstr>How much does the trip cost?</vt:lpstr>
      <vt:lpstr>What is included in the cost?</vt:lpstr>
      <vt:lpstr>Présentation PowerPoint</vt:lpstr>
      <vt:lpstr>How can we help students participate? (Sponsorships)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ED18</dc:creator>
  <cp:lastModifiedBy>Beaudry, Richard     (ASD-W)</cp:lastModifiedBy>
  <cp:revision>71</cp:revision>
  <dcterms:created xsi:type="dcterms:W3CDTF">2013-09-24T12:10:34Z</dcterms:created>
  <dcterms:modified xsi:type="dcterms:W3CDTF">2026-10-07T13:49:09Z</dcterms:modified>
</cp:coreProperties>
</file>