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6" r:id="rId3"/>
    <p:sldId id="283" r:id="rId4"/>
    <p:sldId id="257" r:id="rId5"/>
    <p:sldId id="284" r:id="rId6"/>
    <p:sldId id="258" r:id="rId7"/>
    <p:sldId id="285" r:id="rId8"/>
    <p:sldId id="266" r:id="rId9"/>
    <p:sldId id="286" r:id="rId10"/>
    <p:sldId id="302" r:id="rId11"/>
    <p:sldId id="265" r:id="rId12"/>
    <p:sldId id="287" r:id="rId13"/>
    <p:sldId id="273" r:id="rId14"/>
    <p:sldId id="291" r:id="rId15"/>
    <p:sldId id="275" r:id="rId16"/>
    <p:sldId id="298" r:id="rId17"/>
    <p:sldId id="261" r:id="rId18"/>
    <p:sldId id="299" r:id="rId19"/>
    <p:sldId id="263" r:id="rId20"/>
    <p:sldId id="294" r:id="rId21"/>
    <p:sldId id="300" r:id="rId22"/>
    <p:sldId id="301" r:id="rId23"/>
    <p:sldId id="303" r:id="rId24"/>
    <p:sldId id="30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108" d="100"/>
          <a:sy n="108" d="100"/>
        </p:scale>
        <p:origin x="17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EEC7C-A813-4D3B-A2D1-E3B00D8040E1}" type="datetimeFigureOut">
              <a:rPr lang="fr-CA" smtClean="0"/>
              <a:t>2023-10-13</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74118-2D86-4503-A284-EA541BE6F6C8}" type="slidenum">
              <a:rPr lang="fr-CA" smtClean="0"/>
              <a:t>‹#›</a:t>
            </a:fld>
            <a:endParaRPr lang="fr-CA"/>
          </a:p>
        </p:txBody>
      </p:sp>
    </p:spTree>
    <p:extLst>
      <p:ext uri="{BB962C8B-B14F-4D97-AF65-F5344CB8AC3E}">
        <p14:creationId xmlns:p14="http://schemas.microsoft.com/office/powerpoint/2010/main" val="317075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D474118-2D86-4503-A284-EA541BE6F6C8}" type="slidenum">
              <a:rPr lang="fr-CA" smtClean="0"/>
              <a:t>8</a:t>
            </a:fld>
            <a:endParaRPr lang="fr-CA"/>
          </a:p>
        </p:txBody>
      </p:sp>
    </p:spTree>
    <p:extLst>
      <p:ext uri="{BB962C8B-B14F-4D97-AF65-F5344CB8AC3E}">
        <p14:creationId xmlns:p14="http://schemas.microsoft.com/office/powerpoint/2010/main" val="405658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4CB5EEC-77D5-4BBB-B804-9073343D5B08}" type="datetimeFigureOut">
              <a:rPr lang="en-US"/>
              <a:pPr/>
              <a:t>10/13/2023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563F3B-9A52-4BFB-814D-5D252B2A661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BF1274-B4DE-48E4-81E1-6F5C2328EF89}" type="datetimeFigureOut">
              <a:rPr lang="en-US"/>
              <a:pPr/>
              <a:t>10/13/2023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895966-E17B-44D9-80DB-2F2C1A5D21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D13C546-BEE2-42F8-9D71-6DAD02C87B4A}" type="datetimeFigureOut">
              <a:rPr lang="en-US"/>
              <a:pPr/>
              <a:t>10/13/2023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201C27-80BD-44DB-AD51-60C797F1D2A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74929E7-C797-4D09-B429-D486988159FE}" type="datetimeFigureOut">
              <a:rPr lang="en-US"/>
              <a:pPr/>
              <a:t>10/13/2023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5995D3-123A-4F68-AB6B-26F98814337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9B21625-5A32-4E4C-8D77-011933DD4FDC}" type="datetimeFigureOut">
              <a:rPr lang="en-US"/>
              <a:pPr/>
              <a:t>10/13/2023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059BAF-DF4F-48DD-940A-DA77DA787B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DD87DED-238A-4558-A1AA-09E49909DCF0}" type="datetimeFigureOut">
              <a:rPr lang="en-US"/>
              <a:pPr/>
              <a:t>10/13/2023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157DE96-D9FA-4FB7-955B-BEA8241C66E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C719F47-AB77-4EAB-8943-FA4CDB997E40}" type="datetimeFigureOut">
              <a:rPr lang="en-US"/>
              <a:pPr/>
              <a:t>10/13/2023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ED77BFF-2F55-47FD-88C7-C0D57A74DAD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576FC84-A26C-49AF-B544-DC5B0E55A3FB}" type="datetimeFigureOut">
              <a:rPr lang="en-US"/>
              <a:pPr/>
              <a:t>10/13/2023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BD46E93-3076-4E82-8C87-4466E67646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13A4E6A-1725-4A00-BE32-35BD8E667534}" type="datetimeFigureOut">
              <a:rPr lang="en-US"/>
              <a:pPr/>
              <a:t>10/13/2023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BC390DD-1356-431C-959E-B103C78698E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BE6BDC3-711B-40B6-B8B3-AF47CE7EF6AA}" type="datetimeFigureOut">
              <a:rPr lang="en-US"/>
              <a:pPr/>
              <a:t>10/13/2023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751FF00-DA3D-41B7-8586-960F4684470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D23BC8E-E983-4BC0-B5DD-9457F19C8BE5}" type="datetimeFigureOut">
              <a:rPr lang="en-US"/>
              <a:pPr/>
              <a:t>10/13/2023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D769113-C775-4DF2-979D-B4996B2612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4CFF64D-0816-4B32-A4F4-2E6E2FEFA531}" type="datetimeFigureOut">
              <a:rPr lang="en-US"/>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5DE472C-5047-4A7A-BACC-008C905C33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fr-CA" dirty="0" err="1"/>
              <a:t>Quebec</a:t>
            </a:r>
            <a:r>
              <a:rPr lang="fr-CA" dirty="0"/>
              <a:t> City 2023</a:t>
            </a:r>
            <a:endParaRPr lang="en-US" dirty="0"/>
          </a:p>
        </p:txBody>
      </p:sp>
      <p:pic>
        <p:nvPicPr>
          <p:cNvPr id="2052" name="Picture 2"/>
          <p:cNvPicPr>
            <a:picLocks noChangeAspect="1" noChangeArrowheads="1"/>
          </p:cNvPicPr>
          <p:nvPr/>
        </p:nvPicPr>
        <p:blipFill>
          <a:blip r:embed="rId2" cstate="print"/>
          <a:srcRect/>
          <a:stretch>
            <a:fillRect/>
          </a:stretch>
        </p:blipFill>
        <p:spPr bwMode="auto">
          <a:xfrm>
            <a:off x="652463" y="1498600"/>
            <a:ext cx="7920037" cy="515778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7AFEA7-661A-88C6-9D58-687718268B80}"/>
              </a:ext>
            </a:extLst>
          </p:cNvPr>
          <p:cNvSpPr>
            <a:spLocks noGrp="1"/>
          </p:cNvSpPr>
          <p:nvPr>
            <p:ph type="title"/>
          </p:nvPr>
        </p:nvSpPr>
        <p:spPr/>
        <p:txBody>
          <a:bodyPr/>
          <a:lstStyle/>
          <a:p>
            <a:r>
              <a:rPr lang="fr-CA" dirty="0"/>
              <a:t>Inclusions</a:t>
            </a:r>
          </a:p>
        </p:txBody>
      </p:sp>
      <p:sp>
        <p:nvSpPr>
          <p:cNvPr id="5" name="Espace réservé du texte 4">
            <a:extLst>
              <a:ext uri="{FF2B5EF4-FFF2-40B4-BE49-F238E27FC236}">
                <a16:creationId xmlns:a16="http://schemas.microsoft.com/office/drawing/2014/main" id="{80A936A5-F394-2643-923B-271B4F60B1A0}"/>
              </a:ext>
            </a:extLst>
          </p:cNvPr>
          <p:cNvSpPr>
            <a:spLocks noGrp="1"/>
          </p:cNvSpPr>
          <p:nvPr>
            <p:ph type="body" idx="1"/>
          </p:nvPr>
        </p:nvSpPr>
        <p:spPr/>
        <p:txBody>
          <a:bodyPr/>
          <a:lstStyle/>
          <a:p>
            <a:r>
              <a:rPr lang="fr-CA" dirty="0" err="1"/>
              <a:t>Included</a:t>
            </a:r>
            <a:endParaRPr lang="fr-CA" dirty="0"/>
          </a:p>
        </p:txBody>
      </p:sp>
      <p:sp>
        <p:nvSpPr>
          <p:cNvPr id="6" name="Espace réservé du contenu 5">
            <a:extLst>
              <a:ext uri="{FF2B5EF4-FFF2-40B4-BE49-F238E27FC236}">
                <a16:creationId xmlns:a16="http://schemas.microsoft.com/office/drawing/2014/main" id="{1FBB5003-FE7D-383E-730B-47554CD5BFF3}"/>
              </a:ext>
            </a:extLst>
          </p:cNvPr>
          <p:cNvSpPr>
            <a:spLocks noGrp="1"/>
          </p:cNvSpPr>
          <p:nvPr>
            <p:ph sz="half" idx="2"/>
          </p:nvPr>
        </p:nvSpPr>
        <p:spPr/>
        <p:txBody>
          <a:bodyPr/>
          <a:lstStyle/>
          <a:p>
            <a:r>
              <a:rPr lang="fr-CA" dirty="0"/>
              <a:t>Transportation</a:t>
            </a:r>
          </a:p>
          <a:p>
            <a:r>
              <a:rPr lang="fr-CA" dirty="0"/>
              <a:t>Guides and </a:t>
            </a:r>
            <a:r>
              <a:rPr lang="fr-CA" dirty="0" err="1"/>
              <a:t>chaperones</a:t>
            </a:r>
            <a:endParaRPr lang="fr-CA" dirty="0"/>
          </a:p>
          <a:p>
            <a:r>
              <a:rPr lang="fr-CA" dirty="0" err="1"/>
              <a:t>Hotel</a:t>
            </a:r>
            <a:endParaRPr lang="fr-CA" dirty="0"/>
          </a:p>
          <a:p>
            <a:r>
              <a:rPr lang="fr-CA" dirty="0"/>
              <a:t>Most </a:t>
            </a:r>
            <a:r>
              <a:rPr lang="fr-CA" dirty="0" err="1"/>
              <a:t>meals</a:t>
            </a:r>
            <a:endParaRPr lang="fr-CA" dirty="0"/>
          </a:p>
          <a:p>
            <a:r>
              <a:rPr lang="fr-CA" dirty="0"/>
              <a:t>Access to attractions</a:t>
            </a:r>
          </a:p>
          <a:p>
            <a:endParaRPr lang="fr-CA" dirty="0"/>
          </a:p>
        </p:txBody>
      </p:sp>
      <p:sp>
        <p:nvSpPr>
          <p:cNvPr id="7" name="Espace réservé du texte 6">
            <a:extLst>
              <a:ext uri="{FF2B5EF4-FFF2-40B4-BE49-F238E27FC236}">
                <a16:creationId xmlns:a16="http://schemas.microsoft.com/office/drawing/2014/main" id="{5CB8872C-1895-B84B-BCBF-15562AE6FA51}"/>
              </a:ext>
            </a:extLst>
          </p:cNvPr>
          <p:cNvSpPr>
            <a:spLocks noGrp="1"/>
          </p:cNvSpPr>
          <p:nvPr>
            <p:ph type="body" sz="quarter" idx="3"/>
          </p:nvPr>
        </p:nvSpPr>
        <p:spPr/>
        <p:txBody>
          <a:bodyPr/>
          <a:lstStyle/>
          <a:p>
            <a:r>
              <a:rPr lang="fr-CA" dirty="0"/>
              <a:t>Not </a:t>
            </a:r>
            <a:r>
              <a:rPr lang="fr-CA" dirty="0" err="1"/>
              <a:t>included</a:t>
            </a:r>
            <a:endParaRPr lang="fr-CA" dirty="0"/>
          </a:p>
        </p:txBody>
      </p:sp>
      <p:sp>
        <p:nvSpPr>
          <p:cNvPr id="8" name="Espace réservé du contenu 7">
            <a:extLst>
              <a:ext uri="{FF2B5EF4-FFF2-40B4-BE49-F238E27FC236}">
                <a16:creationId xmlns:a16="http://schemas.microsoft.com/office/drawing/2014/main" id="{8900A513-D9C4-ABC9-FB9A-61C93B77FFA2}"/>
              </a:ext>
            </a:extLst>
          </p:cNvPr>
          <p:cNvSpPr>
            <a:spLocks noGrp="1"/>
          </p:cNvSpPr>
          <p:nvPr>
            <p:ph sz="quarter" idx="4"/>
          </p:nvPr>
        </p:nvSpPr>
        <p:spPr>
          <a:xfrm>
            <a:off x="4645025" y="2174875"/>
            <a:ext cx="4189412" cy="3951288"/>
          </a:xfrm>
        </p:spPr>
        <p:txBody>
          <a:bodyPr/>
          <a:lstStyle/>
          <a:p>
            <a:pPr marL="0" indent="0">
              <a:buNone/>
            </a:pPr>
            <a:r>
              <a:rPr lang="fr-CA" b="1" dirty="0"/>
              <a:t>3 lunches </a:t>
            </a:r>
          </a:p>
          <a:p>
            <a:pPr marL="0" indent="0">
              <a:buNone/>
            </a:pPr>
            <a:r>
              <a:rPr lang="fr-CA" dirty="0"/>
              <a:t>-on the road to </a:t>
            </a:r>
            <a:r>
              <a:rPr lang="fr-CA" dirty="0" err="1"/>
              <a:t>Quebec</a:t>
            </a:r>
            <a:r>
              <a:rPr lang="fr-CA" dirty="0"/>
              <a:t> (</a:t>
            </a:r>
            <a:r>
              <a:rPr lang="fr-CA" dirty="0" err="1"/>
              <a:t>day</a:t>
            </a:r>
            <a:r>
              <a:rPr lang="fr-CA" dirty="0"/>
              <a:t> 1)</a:t>
            </a:r>
          </a:p>
          <a:p>
            <a:pPr marL="0" indent="0">
              <a:buNone/>
            </a:pPr>
            <a:r>
              <a:rPr lang="fr-CA" dirty="0"/>
              <a:t>-at the </a:t>
            </a:r>
            <a:r>
              <a:rPr lang="fr-CA" dirty="0" err="1"/>
              <a:t>waterpark</a:t>
            </a:r>
            <a:r>
              <a:rPr lang="fr-CA" dirty="0"/>
              <a:t> (</a:t>
            </a:r>
            <a:r>
              <a:rPr lang="fr-CA" dirty="0" err="1"/>
              <a:t>day</a:t>
            </a:r>
            <a:r>
              <a:rPr lang="fr-CA" dirty="0"/>
              <a:t> 2)</a:t>
            </a:r>
          </a:p>
          <a:p>
            <a:pPr marL="0" indent="0">
              <a:buNone/>
            </a:pPr>
            <a:r>
              <a:rPr lang="fr-CA" dirty="0"/>
              <a:t>-</a:t>
            </a:r>
            <a:r>
              <a:rPr lang="fr-CA" dirty="0" err="1"/>
              <a:t>old</a:t>
            </a:r>
            <a:r>
              <a:rPr lang="fr-CA" dirty="0"/>
              <a:t> </a:t>
            </a:r>
            <a:r>
              <a:rPr lang="fr-CA" dirty="0" err="1"/>
              <a:t>Quebec</a:t>
            </a:r>
            <a:r>
              <a:rPr lang="fr-CA" dirty="0"/>
              <a:t> (</a:t>
            </a:r>
            <a:r>
              <a:rPr lang="fr-CA" dirty="0" err="1"/>
              <a:t>day</a:t>
            </a:r>
            <a:r>
              <a:rPr lang="fr-CA" dirty="0"/>
              <a:t> 3)</a:t>
            </a:r>
          </a:p>
          <a:p>
            <a:pPr marL="0" indent="0">
              <a:buNone/>
            </a:pPr>
            <a:r>
              <a:rPr lang="fr-CA" b="1" dirty="0"/>
              <a:t>1 </a:t>
            </a:r>
            <a:r>
              <a:rPr lang="fr-CA" b="1" dirty="0" err="1"/>
              <a:t>dinner</a:t>
            </a:r>
            <a:r>
              <a:rPr lang="fr-CA" b="1" dirty="0"/>
              <a:t> </a:t>
            </a:r>
          </a:p>
          <a:p>
            <a:pPr marL="0" indent="0">
              <a:buNone/>
            </a:pPr>
            <a:r>
              <a:rPr lang="fr-CA" dirty="0"/>
              <a:t>-on the road, return trip (</a:t>
            </a:r>
            <a:r>
              <a:rPr lang="fr-CA" dirty="0" err="1"/>
              <a:t>day</a:t>
            </a:r>
            <a:r>
              <a:rPr lang="fr-CA" dirty="0"/>
              <a:t> 3)</a:t>
            </a:r>
          </a:p>
          <a:p>
            <a:pPr marL="0" indent="0">
              <a:buNone/>
            </a:pPr>
            <a:endParaRPr lang="fr-CA" dirty="0"/>
          </a:p>
          <a:p>
            <a:pPr marL="0" indent="0">
              <a:buNone/>
            </a:pPr>
            <a:r>
              <a:rPr lang="fr-CA" dirty="0"/>
              <a:t>Souvenirs, snacks, etc.</a:t>
            </a:r>
          </a:p>
        </p:txBody>
      </p:sp>
      <p:pic>
        <p:nvPicPr>
          <p:cNvPr id="1028" name="Picture 4" descr="Des souvenirs du Canada et du Québec">
            <a:extLst>
              <a:ext uri="{FF2B5EF4-FFF2-40B4-BE49-F238E27FC236}">
                <a16:creationId xmlns:a16="http://schemas.microsoft.com/office/drawing/2014/main" id="{F8959384-0B4E-B94B-2427-10C0B46D4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123" y="5517232"/>
            <a:ext cx="1303898" cy="1303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A03E3B0-BA57-D33E-7431-86689F2383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0383" y="999689"/>
            <a:ext cx="171405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0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p>
        </p:txBody>
      </p:sp>
      <p:sp>
        <p:nvSpPr>
          <p:cNvPr id="11267" name="Content Placeholder 2"/>
          <p:cNvSpPr>
            <a:spLocks noGrp="1"/>
          </p:cNvSpPr>
          <p:nvPr>
            <p:ph idx="1"/>
          </p:nvPr>
        </p:nvSpPr>
        <p:spPr/>
        <p:txBody>
          <a:bodyPr/>
          <a:lstStyle/>
          <a:p>
            <a:pPr eaLnBrk="1" hangingPunct="1"/>
            <a:endParaRPr lang="en-US"/>
          </a:p>
        </p:txBody>
      </p:sp>
      <p:pic>
        <p:nvPicPr>
          <p:cNvPr id="11268" name="Picture 2" descr="F:\Photos\Quebec City Trip 2013\IMG_1193.JPG"/>
          <p:cNvPicPr>
            <a:picLocks noChangeAspect="1" noChangeArrowheads="1"/>
          </p:cNvPicPr>
          <p:nvPr/>
        </p:nvPicPr>
        <p:blipFill>
          <a:blip r:embed="rId2" cstate="print"/>
          <a:srcRect/>
          <a:stretch>
            <a:fillRect/>
          </a:stretch>
        </p:blipFill>
        <p:spPr bwMode="auto">
          <a:xfrm>
            <a:off x="1487665" y="912781"/>
            <a:ext cx="6498473" cy="4874189"/>
          </a:xfrm>
          <a:prstGeom prst="rect">
            <a:avLst/>
          </a:prstGeom>
          <a:noFill/>
          <a:ln w="9525">
            <a:noFill/>
            <a:miter lim="800000"/>
            <a:headEnd/>
            <a:tailEnd/>
          </a:ln>
        </p:spPr>
      </p:pic>
      <p:pic>
        <p:nvPicPr>
          <p:cNvPr id="2050" name="Picture 2" descr="L'été toute l'année au Bora Parc | Le Devoir">
            <a:extLst>
              <a:ext uri="{FF2B5EF4-FFF2-40B4-BE49-F238E27FC236}">
                <a16:creationId xmlns:a16="http://schemas.microsoft.com/office/drawing/2014/main" id="{36C4756C-DE04-5EC9-039E-162D58A25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49" y="732371"/>
            <a:ext cx="7713002" cy="493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a:xfrm>
            <a:off x="457200" y="1600200"/>
            <a:ext cx="8229600" cy="4781550"/>
          </a:xfrm>
        </p:spPr>
        <p:txBody>
          <a:bodyPr>
            <a:normAutofit fontScale="92500" lnSpcReduction="10000"/>
          </a:bodyPr>
          <a:lstStyle/>
          <a:p>
            <a:pPr marL="0" indent="0" eaLnBrk="1" hangingPunct="1">
              <a:buFont typeface="Arial" charset="0"/>
              <a:buNone/>
            </a:pPr>
            <a:r>
              <a:rPr lang="fr-CA" b="1" dirty="0" err="1"/>
              <a:t>What</a:t>
            </a:r>
            <a:r>
              <a:rPr lang="fr-CA" b="1" dirty="0"/>
              <a:t> do </a:t>
            </a:r>
            <a:r>
              <a:rPr lang="fr-CA" b="1" dirty="0" err="1"/>
              <a:t>students</a:t>
            </a:r>
            <a:r>
              <a:rPr lang="fr-CA" b="1" dirty="0"/>
              <a:t> do </a:t>
            </a:r>
            <a:r>
              <a:rPr lang="fr-CA" b="1" dirty="0" err="1"/>
              <a:t>during</a:t>
            </a:r>
            <a:r>
              <a:rPr lang="fr-CA" b="1" dirty="0"/>
              <a:t> the trip?</a:t>
            </a:r>
          </a:p>
          <a:p>
            <a:pPr marL="0" indent="0" eaLnBrk="1" hangingPunct="1">
              <a:buFont typeface="Arial" charset="0"/>
              <a:buNone/>
            </a:pPr>
            <a:endParaRPr lang="fr-CA" b="1" dirty="0"/>
          </a:p>
          <a:p>
            <a:pPr marL="0" indent="0" eaLnBrk="1" hangingPunct="1"/>
            <a:r>
              <a:rPr lang="fr-CA" dirty="0"/>
              <a:t>A </a:t>
            </a:r>
            <a:r>
              <a:rPr lang="fr-CA" dirty="0" err="1"/>
              <a:t>walking</a:t>
            </a:r>
            <a:r>
              <a:rPr lang="fr-CA" dirty="0"/>
              <a:t> tour of </a:t>
            </a:r>
            <a:r>
              <a:rPr lang="fr-CA" dirty="0" err="1"/>
              <a:t>fortified</a:t>
            </a:r>
            <a:r>
              <a:rPr lang="fr-CA" dirty="0"/>
              <a:t> Old </a:t>
            </a:r>
            <a:r>
              <a:rPr lang="fr-CA" dirty="0" err="1"/>
              <a:t>Quebec</a:t>
            </a:r>
            <a:r>
              <a:rPr lang="fr-CA" dirty="0"/>
              <a:t> City</a:t>
            </a:r>
          </a:p>
          <a:p>
            <a:pPr marL="0" indent="0" eaLnBrk="1" hangingPunct="1">
              <a:buNone/>
            </a:pPr>
            <a:r>
              <a:rPr lang="fr-CA" dirty="0"/>
              <a:t>+ Free time </a:t>
            </a:r>
            <a:r>
              <a:rPr lang="fr-CA" dirty="0" err="1"/>
              <a:t>time</a:t>
            </a:r>
            <a:r>
              <a:rPr lang="fr-CA" dirty="0"/>
              <a:t> to explore Old </a:t>
            </a:r>
            <a:r>
              <a:rPr lang="fr-CA" dirty="0" err="1"/>
              <a:t>Quebec</a:t>
            </a:r>
            <a:endParaRPr lang="fr-CA" dirty="0"/>
          </a:p>
          <a:p>
            <a:pPr marL="0" indent="0" eaLnBrk="1" hangingPunct="1"/>
            <a:r>
              <a:rPr lang="fr-CA" dirty="0"/>
              <a:t>A </a:t>
            </a:r>
            <a:r>
              <a:rPr lang="fr-CA" dirty="0" err="1"/>
              <a:t>waterslide</a:t>
            </a:r>
            <a:r>
              <a:rPr lang="fr-CA" dirty="0"/>
              <a:t> </a:t>
            </a:r>
            <a:r>
              <a:rPr lang="fr-CA" dirty="0" err="1"/>
              <a:t>park</a:t>
            </a:r>
            <a:r>
              <a:rPr lang="fr-CA" dirty="0"/>
              <a:t> </a:t>
            </a:r>
            <a:r>
              <a:rPr lang="fr-CA" dirty="0" err="1"/>
              <a:t>experience</a:t>
            </a:r>
            <a:r>
              <a:rPr lang="fr-CA" dirty="0"/>
              <a:t> (</a:t>
            </a:r>
            <a:r>
              <a:rPr lang="fr-CA" dirty="0" err="1"/>
              <a:t>outdoor</a:t>
            </a:r>
            <a:r>
              <a:rPr lang="fr-CA" dirty="0"/>
              <a:t>)</a:t>
            </a:r>
          </a:p>
          <a:p>
            <a:pPr marL="0" indent="0" eaLnBrk="1" hangingPunct="1"/>
            <a:r>
              <a:rPr lang="fr-CA" dirty="0"/>
              <a:t>A </a:t>
            </a:r>
            <a:r>
              <a:rPr lang="fr-CA" dirty="0" err="1"/>
              <a:t>visit</a:t>
            </a:r>
            <a:r>
              <a:rPr lang="fr-CA" dirty="0"/>
              <a:t> to the Montmorency </a:t>
            </a:r>
            <a:r>
              <a:rPr lang="fr-CA" dirty="0" err="1"/>
              <a:t>Falls</a:t>
            </a:r>
            <a:endParaRPr lang="fr-CA" dirty="0"/>
          </a:p>
          <a:p>
            <a:pPr marL="0" indent="0" eaLnBrk="1" hangingPunct="1"/>
            <a:r>
              <a:rPr lang="fr-CA" dirty="0"/>
              <a:t>An exploration of </a:t>
            </a:r>
            <a:r>
              <a:rPr lang="fr-CA" dirty="0" err="1"/>
              <a:t>Quebec</a:t>
            </a:r>
            <a:r>
              <a:rPr lang="fr-CA" dirty="0"/>
              <a:t> aquarium</a:t>
            </a:r>
          </a:p>
          <a:p>
            <a:pPr marL="0" indent="0" eaLnBrk="1" hangingPunct="1"/>
            <a:r>
              <a:rPr lang="fr-CA" dirty="0"/>
              <a:t>A party at the Cabane à Sucre</a:t>
            </a:r>
          </a:p>
          <a:p>
            <a:pPr marL="0" indent="0" eaLnBrk="1" hangingPunct="1"/>
            <a:r>
              <a:rPr lang="fr-CA" dirty="0"/>
              <a:t>A boat </a:t>
            </a:r>
            <a:r>
              <a:rPr lang="fr-CA" dirty="0" err="1"/>
              <a:t>cruise</a:t>
            </a:r>
            <a:r>
              <a:rPr lang="fr-CA" dirty="0"/>
              <a:t> party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a:p>
        </p:txBody>
      </p:sp>
      <p:sp>
        <p:nvSpPr>
          <p:cNvPr id="34819" name="Content Placeholder 2"/>
          <p:cNvSpPr>
            <a:spLocks noGrp="1"/>
          </p:cNvSpPr>
          <p:nvPr>
            <p:ph idx="1"/>
          </p:nvPr>
        </p:nvSpPr>
        <p:spPr/>
        <p:txBody>
          <a:bodyPr/>
          <a:lstStyle/>
          <a:p>
            <a:pPr eaLnBrk="1" hangingPunct="1"/>
            <a:endParaRPr lang="en-US"/>
          </a:p>
        </p:txBody>
      </p:sp>
      <p:pic>
        <p:nvPicPr>
          <p:cNvPr id="34820" name="Picture 2" descr="F:\Photos\Quebec City Trip 2013\IMG_1212.JPG"/>
          <p:cNvPicPr>
            <a:picLocks noChangeAspect="1" noChangeArrowheads="1"/>
          </p:cNvPicPr>
          <p:nvPr/>
        </p:nvPicPr>
        <p:blipFill>
          <a:blip r:embed="rId2" cstate="print"/>
          <a:srcRect/>
          <a:stretch>
            <a:fillRect/>
          </a:stretch>
        </p:blipFill>
        <p:spPr bwMode="auto">
          <a:xfrm>
            <a:off x="900113" y="765175"/>
            <a:ext cx="7307262" cy="54800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549275"/>
            <a:ext cx="8351838" cy="5832475"/>
          </a:xfrm>
        </p:spPr>
        <p:txBody>
          <a:bodyPr>
            <a:normAutofit/>
          </a:bodyPr>
          <a:lstStyle/>
          <a:p>
            <a:pPr marL="0" indent="0" eaLnBrk="1" hangingPunct="1">
              <a:buFont typeface="Arial" charset="0"/>
              <a:buNone/>
            </a:pPr>
            <a:endParaRPr lang="fr-CA" dirty="0">
              <a:latin typeface="Harlow Solid Italic" pitchFamily="82" charset="0"/>
            </a:endParaRPr>
          </a:p>
          <a:p>
            <a:pPr marL="0" indent="0" eaLnBrk="1" hangingPunct="1">
              <a:buFont typeface="Arial" charset="0"/>
              <a:buNone/>
            </a:pPr>
            <a:r>
              <a:rPr lang="fr-CA" b="1" dirty="0"/>
              <a:t>To </a:t>
            </a:r>
            <a:r>
              <a:rPr lang="fr-CA" b="1" dirty="0" err="1"/>
              <a:t>be</a:t>
            </a:r>
            <a:r>
              <a:rPr lang="fr-CA" b="1" dirty="0"/>
              <a:t> able to </a:t>
            </a:r>
            <a:r>
              <a:rPr lang="fr-CA" b="1" dirty="0" err="1"/>
              <a:t>participate</a:t>
            </a:r>
            <a:r>
              <a:rPr lang="fr-CA" b="1" dirty="0"/>
              <a:t> in </a:t>
            </a:r>
            <a:r>
              <a:rPr lang="fr-CA" b="1" dirty="0" err="1"/>
              <a:t>this</a:t>
            </a:r>
            <a:r>
              <a:rPr lang="fr-CA" b="1" dirty="0"/>
              <a:t> </a:t>
            </a:r>
            <a:r>
              <a:rPr lang="fr-CA" b="1" dirty="0" err="1"/>
              <a:t>year’s</a:t>
            </a:r>
            <a:r>
              <a:rPr lang="fr-CA" b="1" dirty="0"/>
              <a:t> </a:t>
            </a:r>
            <a:r>
              <a:rPr lang="fr-CA" b="1" dirty="0" err="1"/>
              <a:t>Quebec</a:t>
            </a:r>
            <a:r>
              <a:rPr lang="fr-CA" b="1" dirty="0"/>
              <a:t> Trip, </a:t>
            </a:r>
            <a:r>
              <a:rPr lang="fr-CA" b="1" dirty="0" err="1"/>
              <a:t>students</a:t>
            </a:r>
            <a:r>
              <a:rPr lang="fr-CA" b="1" dirty="0"/>
              <a:t> must </a:t>
            </a:r>
            <a:r>
              <a:rPr lang="fr-CA" b="1" dirty="0" err="1"/>
              <a:t>meet</a:t>
            </a:r>
            <a:r>
              <a:rPr lang="fr-CA" b="1" dirty="0"/>
              <a:t> the </a:t>
            </a:r>
            <a:r>
              <a:rPr lang="fr-CA" b="1" dirty="0" err="1"/>
              <a:t>following</a:t>
            </a:r>
            <a:r>
              <a:rPr lang="fr-CA" b="1" dirty="0"/>
              <a:t> </a:t>
            </a:r>
            <a:r>
              <a:rPr lang="fr-CA" b="1" dirty="0" err="1"/>
              <a:t>criteria</a:t>
            </a:r>
            <a:r>
              <a:rPr lang="fr-CA" b="1" dirty="0"/>
              <a:t> (in no </a:t>
            </a:r>
            <a:r>
              <a:rPr lang="fr-CA" b="1" dirty="0" err="1"/>
              <a:t>particular</a:t>
            </a:r>
            <a:r>
              <a:rPr lang="fr-CA" b="1" dirty="0"/>
              <a:t> </a:t>
            </a:r>
            <a:r>
              <a:rPr lang="fr-CA" b="1" dirty="0" err="1"/>
              <a:t>order</a:t>
            </a:r>
            <a:r>
              <a:rPr lang="fr-CA" b="1" dirty="0"/>
              <a:t>).</a:t>
            </a:r>
          </a:p>
          <a:p>
            <a:pPr marL="0" indent="0" eaLnBrk="1" hangingPunct="1">
              <a:buFont typeface="Arial" charset="0"/>
              <a:buNone/>
            </a:pPr>
            <a:endParaRPr lang="fr-CA" dirty="0"/>
          </a:p>
          <a:p>
            <a:pPr marL="0" indent="0" eaLnBrk="1" hangingPunct="1">
              <a:buFont typeface="Arial" charset="0"/>
              <a:buAutoNum type="arabicParenR"/>
            </a:pPr>
            <a:r>
              <a:rPr lang="fr-CA" dirty="0"/>
              <a:t>Have </a:t>
            </a:r>
            <a:r>
              <a:rPr lang="fr-CA" dirty="0" err="1"/>
              <a:t>regular</a:t>
            </a:r>
            <a:r>
              <a:rPr lang="fr-CA" dirty="0"/>
              <a:t> </a:t>
            </a:r>
            <a:r>
              <a:rPr lang="fr-CA" dirty="0" err="1"/>
              <a:t>attendance</a:t>
            </a:r>
            <a:r>
              <a:rPr lang="fr-CA" dirty="0"/>
              <a:t> at </a:t>
            </a:r>
            <a:r>
              <a:rPr lang="fr-CA" dirty="0" err="1"/>
              <a:t>school</a:t>
            </a:r>
            <a:r>
              <a:rPr lang="fr-CA" dirty="0"/>
              <a:t>.</a:t>
            </a:r>
          </a:p>
          <a:p>
            <a:pPr marL="0" indent="0" eaLnBrk="1" hangingPunct="1">
              <a:buFont typeface="Arial" charset="0"/>
              <a:buAutoNum type="arabicParenR"/>
            </a:pPr>
            <a:r>
              <a:rPr lang="fr-CA" dirty="0"/>
              <a:t>Have no/few issues </a:t>
            </a:r>
            <a:r>
              <a:rPr lang="fr-CA" dirty="0" err="1"/>
              <a:t>regarding</a:t>
            </a:r>
            <a:r>
              <a:rPr lang="fr-CA" dirty="0"/>
              <a:t> consistent or </a:t>
            </a:r>
            <a:r>
              <a:rPr lang="fr-CA" dirty="0" err="1"/>
              <a:t>incomplete</a:t>
            </a:r>
            <a:r>
              <a:rPr lang="fr-CA" dirty="0"/>
              <a:t> </a:t>
            </a:r>
            <a:r>
              <a:rPr lang="fr-CA" dirty="0" err="1"/>
              <a:t>work</a:t>
            </a:r>
            <a:endParaRPr lang="fr-CA" dirty="0"/>
          </a:p>
          <a:p>
            <a:pPr marL="0" indent="0" eaLnBrk="1" hangingPunct="1">
              <a:buFont typeface="Arial" charset="0"/>
              <a:buAutoNum type="arabicParenR"/>
            </a:pPr>
            <a:r>
              <a:rPr lang="fr-CA" dirty="0"/>
              <a:t>Have </a:t>
            </a:r>
            <a:r>
              <a:rPr lang="fr-CA" dirty="0" err="1"/>
              <a:t>displayed</a:t>
            </a:r>
            <a:r>
              <a:rPr lang="fr-CA" dirty="0"/>
              <a:t> positive and responsable </a:t>
            </a:r>
            <a:r>
              <a:rPr lang="fr-CA" dirty="0" err="1"/>
              <a:t>behaviour</a:t>
            </a:r>
            <a:r>
              <a:rPr lang="fr-CA" dirty="0"/>
              <a:t> </a:t>
            </a:r>
            <a:r>
              <a:rPr lang="fr-CA" dirty="0" err="1"/>
              <a:t>throughout</a:t>
            </a:r>
            <a:r>
              <a:rPr lang="fr-CA" dirty="0"/>
              <a:t> the </a:t>
            </a:r>
            <a:r>
              <a:rPr lang="fr-CA" dirty="0" err="1"/>
              <a:t>entire</a:t>
            </a:r>
            <a:r>
              <a:rPr lang="fr-CA" dirty="0"/>
              <a:t> </a:t>
            </a:r>
            <a:r>
              <a:rPr lang="fr-CA" dirty="0" err="1"/>
              <a:t>year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en-US"/>
          </a:p>
        </p:txBody>
      </p:sp>
      <p:sp>
        <p:nvSpPr>
          <p:cNvPr id="32771" name="Content Placeholder 2"/>
          <p:cNvSpPr>
            <a:spLocks noGrp="1"/>
          </p:cNvSpPr>
          <p:nvPr>
            <p:ph idx="1"/>
          </p:nvPr>
        </p:nvSpPr>
        <p:spPr/>
        <p:txBody>
          <a:bodyPr/>
          <a:lstStyle/>
          <a:p>
            <a:pPr eaLnBrk="1" hangingPunct="1"/>
            <a:endParaRPr lang="en-US"/>
          </a:p>
        </p:txBody>
      </p:sp>
      <p:pic>
        <p:nvPicPr>
          <p:cNvPr id="32772" name="Picture 2" descr="F:\Photos\Quebec City Trip 2013\IMG_1241.JPG"/>
          <p:cNvPicPr>
            <a:picLocks noChangeAspect="1" noChangeArrowheads="1"/>
          </p:cNvPicPr>
          <p:nvPr/>
        </p:nvPicPr>
        <p:blipFill>
          <a:blip r:embed="rId2" cstate="print"/>
          <a:srcRect/>
          <a:stretch>
            <a:fillRect/>
          </a:stretch>
        </p:blipFill>
        <p:spPr bwMode="auto">
          <a:xfrm>
            <a:off x="468313" y="620713"/>
            <a:ext cx="8027987" cy="60213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692150"/>
            <a:ext cx="8229600" cy="5473700"/>
          </a:xfrm>
        </p:spPr>
        <p:txBody>
          <a:bodyPr>
            <a:normAutofit/>
          </a:bodyPr>
          <a:lstStyle/>
          <a:p>
            <a:pPr marL="0" indent="0" eaLnBrk="1" hangingPunct="1">
              <a:lnSpc>
                <a:spcPct val="90000"/>
              </a:lnSpc>
              <a:buFont typeface="Arial" charset="0"/>
              <a:buNone/>
            </a:pPr>
            <a:endParaRPr lang="fr-CA" sz="2700" dirty="0">
              <a:latin typeface="Harlow Solid Italic" pitchFamily="82" charset="0"/>
            </a:endParaRPr>
          </a:p>
          <a:p>
            <a:pPr marL="0" indent="0" eaLnBrk="1" hangingPunct="1">
              <a:lnSpc>
                <a:spcPct val="90000"/>
              </a:lnSpc>
              <a:buFont typeface="Arial" charset="0"/>
              <a:buNone/>
            </a:pPr>
            <a:r>
              <a:rPr lang="fr-CA" sz="2700" b="1" dirty="0"/>
              <a:t>To </a:t>
            </a:r>
            <a:r>
              <a:rPr lang="fr-CA" sz="2700" b="1" dirty="0" err="1"/>
              <a:t>be</a:t>
            </a:r>
            <a:r>
              <a:rPr lang="fr-CA" sz="2700" b="1" dirty="0"/>
              <a:t> able to </a:t>
            </a:r>
            <a:r>
              <a:rPr lang="fr-CA" sz="2700" b="1" dirty="0" err="1"/>
              <a:t>participate</a:t>
            </a:r>
            <a:r>
              <a:rPr lang="fr-CA" sz="2700" b="1" dirty="0"/>
              <a:t> in </a:t>
            </a:r>
            <a:r>
              <a:rPr lang="fr-CA" sz="2700" b="1" dirty="0" err="1"/>
              <a:t>this</a:t>
            </a:r>
            <a:r>
              <a:rPr lang="fr-CA" sz="2700" b="1" dirty="0"/>
              <a:t> </a:t>
            </a:r>
            <a:r>
              <a:rPr lang="fr-CA" sz="2700" b="1" dirty="0" err="1"/>
              <a:t>year’s</a:t>
            </a:r>
            <a:r>
              <a:rPr lang="fr-CA" sz="2700" b="1" dirty="0"/>
              <a:t> </a:t>
            </a:r>
            <a:r>
              <a:rPr lang="fr-CA" sz="2700" b="1" dirty="0" err="1"/>
              <a:t>Quebec</a:t>
            </a:r>
            <a:r>
              <a:rPr lang="fr-CA" sz="2700" b="1" dirty="0"/>
              <a:t> Trip, </a:t>
            </a:r>
            <a:r>
              <a:rPr lang="fr-CA" sz="2700" b="1" dirty="0" err="1"/>
              <a:t>students</a:t>
            </a:r>
            <a:r>
              <a:rPr lang="fr-CA" sz="2700" b="1" dirty="0"/>
              <a:t> must…</a:t>
            </a:r>
          </a:p>
          <a:p>
            <a:pPr marL="0" indent="0" eaLnBrk="1" hangingPunct="1">
              <a:lnSpc>
                <a:spcPct val="90000"/>
              </a:lnSpc>
              <a:buFont typeface="Arial" charset="0"/>
              <a:buNone/>
            </a:pPr>
            <a:endParaRPr lang="fr-CA" sz="2700" b="1" dirty="0"/>
          </a:p>
          <a:p>
            <a:pPr marL="0" indent="0" eaLnBrk="1" hangingPunct="1">
              <a:lnSpc>
                <a:spcPct val="90000"/>
              </a:lnSpc>
              <a:buFont typeface="Arial" charset="0"/>
              <a:buNone/>
            </a:pPr>
            <a:endParaRPr lang="en-US" sz="2700" dirty="0"/>
          </a:p>
          <a:p>
            <a:pPr marL="0" indent="0" eaLnBrk="1" hangingPunct="1">
              <a:lnSpc>
                <a:spcPct val="90000"/>
              </a:lnSpc>
              <a:buFont typeface="Arial" charset="0"/>
              <a:buNone/>
            </a:pPr>
            <a:r>
              <a:rPr lang="en-US" sz="2700" dirty="0"/>
              <a:t>1)Fill in the required paperwork (behavior contract, medical info) and have payed the two payments before deadlines. </a:t>
            </a:r>
          </a:p>
          <a:p>
            <a:pPr marL="0" indent="0" eaLnBrk="1" hangingPunct="1">
              <a:lnSpc>
                <a:spcPct val="90000"/>
              </a:lnSpc>
              <a:buFont typeface="Arial" charset="0"/>
              <a:buNone/>
            </a:pPr>
            <a:endParaRPr lang="en-US" sz="2700" dirty="0"/>
          </a:p>
          <a:p>
            <a:pPr marL="0" indent="0" eaLnBrk="1" hangingPunct="1">
              <a:lnSpc>
                <a:spcPct val="90000"/>
              </a:lnSpc>
              <a:buNone/>
            </a:pPr>
            <a:r>
              <a:rPr lang="fr-CA" sz="2800" dirty="0"/>
              <a:t>2) </a:t>
            </a:r>
            <a:r>
              <a:rPr lang="fr-CA" sz="2800" dirty="0" err="1"/>
              <a:t>What</a:t>
            </a:r>
            <a:r>
              <a:rPr lang="fr-CA" sz="2800" dirty="0"/>
              <a:t> </a:t>
            </a:r>
            <a:r>
              <a:rPr lang="fr-CA" sz="2800" dirty="0" err="1"/>
              <a:t>is</a:t>
            </a:r>
            <a:r>
              <a:rPr lang="fr-CA" sz="2800" dirty="0"/>
              <a:t> the </a:t>
            </a:r>
            <a:r>
              <a:rPr lang="fr-CA" sz="2800" i="1" dirty="0" err="1"/>
              <a:t>wait</a:t>
            </a:r>
            <a:r>
              <a:rPr lang="fr-CA" sz="2800" i="1" dirty="0"/>
              <a:t> </a:t>
            </a:r>
            <a:r>
              <a:rPr lang="fr-CA" sz="2800" i="1" dirty="0" err="1"/>
              <a:t>list</a:t>
            </a:r>
            <a:r>
              <a:rPr lang="fr-CA" sz="2800" dirty="0"/>
              <a:t>?</a:t>
            </a:r>
          </a:p>
          <a:p>
            <a:pPr marL="0" indent="0" eaLnBrk="1" hangingPunct="1">
              <a:lnSpc>
                <a:spcPct val="90000"/>
              </a:lnSpc>
              <a:buNone/>
            </a:pPr>
            <a:r>
              <a:rPr lang="fr-CA" sz="2800" dirty="0"/>
              <a:t>3) </a:t>
            </a:r>
            <a:r>
              <a:rPr lang="fr-CA" sz="2800" dirty="0" err="1"/>
              <a:t>Refund</a:t>
            </a:r>
            <a:r>
              <a:rPr lang="fr-CA" sz="2800" dirty="0"/>
              <a:t> </a:t>
            </a:r>
            <a:r>
              <a:rPr lang="fr-CA" sz="2800" dirty="0" err="1"/>
              <a:t>policy</a:t>
            </a:r>
            <a:endParaRPr lang="fr-CA"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p>
        </p:txBody>
      </p:sp>
      <p:sp>
        <p:nvSpPr>
          <p:cNvPr id="17411" name="Content Placeholder 2"/>
          <p:cNvSpPr>
            <a:spLocks noGrp="1"/>
          </p:cNvSpPr>
          <p:nvPr>
            <p:ph idx="1"/>
          </p:nvPr>
        </p:nvSpPr>
        <p:spPr/>
        <p:txBody>
          <a:bodyPr/>
          <a:lstStyle/>
          <a:p>
            <a:pPr eaLnBrk="1" hangingPunct="1"/>
            <a:endParaRPr lang="en-US"/>
          </a:p>
        </p:txBody>
      </p:sp>
      <p:pic>
        <p:nvPicPr>
          <p:cNvPr id="17412" name="Picture 2" descr="F:\Photos\Quebec City Trip 2012\Quebec City Trip with BCMS (17).JPG"/>
          <p:cNvPicPr>
            <a:picLocks noChangeAspect="1" noChangeArrowheads="1"/>
          </p:cNvPicPr>
          <p:nvPr/>
        </p:nvPicPr>
        <p:blipFill>
          <a:blip r:embed="rId2" cstate="print"/>
          <a:srcRect/>
          <a:stretch>
            <a:fillRect/>
          </a:stretch>
        </p:blipFill>
        <p:spPr bwMode="auto">
          <a:xfrm>
            <a:off x="1403350" y="1557338"/>
            <a:ext cx="6264275" cy="46974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473700"/>
          </a:xfrm>
        </p:spPr>
        <p:txBody>
          <a:bodyPr>
            <a:normAutofit/>
          </a:bodyPr>
          <a:lstStyle/>
          <a:p>
            <a:pPr marL="0" indent="0" eaLnBrk="1" hangingPunct="1">
              <a:buFont typeface="Arial" charset="0"/>
              <a:buNone/>
            </a:pPr>
            <a:r>
              <a:rPr lang="en-US" dirty="0"/>
              <a:t>This trip is a privilege and not a right. The Quebec City Committee is looking to take students who are responsible, have demonstrated excellent work ethic and </a:t>
            </a:r>
            <a:r>
              <a:rPr lang="en-US" dirty="0" err="1"/>
              <a:t>behaviour</a:t>
            </a:r>
            <a:r>
              <a:rPr lang="en-US" dirty="0"/>
              <a:t> throughout the school. We want to take students who can be trusted at school and, therefore, outside of school. We thank you for your support with regards to the Quebec City organizing team’s decisions. </a:t>
            </a:r>
            <a:endParaRPr lang="fr-CA" dirty="0"/>
          </a:p>
        </p:txBody>
      </p:sp>
      <p:pic>
        <p:nvPicPr>
          <p:cNvPr id="2" name="Picture 2" descr="F:\Photos\Quebec City Trip 2012\Quebec City Trip with BCMS (17).JPG">
            <a:extLst>
              <a:ext uri="{FF2B5EF4-FFF2-40B4-BE49-F238E27FC236}">
                <a16:creationId xmlns:a16="http://schemas.microsoft.com/office/drawing/2014/main" id="{A9197F51-30EE-9793-E592-A9C75F404C70}"/>
              </a:ext>
            </a:extLst>
          </p:cNvPr>
          <p:cNvPicPr>
            <a:picLocks noChangeAspect="1" noChangeArrowheads="1"/>
          </p:cNvPicPr>
          <p:nvPr/>
        </p:nvPicPr>
        <p:blipFill>
          <a:blip r:embed="rId2" cstate="print"/>
          <a:srcRect/>
          <a:stretch>
            <a:fillRect/>
          </a:stretch>
        </p:blipFill>
        <p:spPr bwMode="auto">
          <a:xfrm>
            <a:off x="5705896" y="4293096"/>
            <a:ext cx="3420450" cy="256490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p>
        </p:txBody>
      </p:sp>
      <p:sp>
        <p:nvSpPr>
          <p:cNvPr id="21507" name="Content Placeholder 2"/>
          <p:cNvSpPr>
            <a:spLocks noGrp="1"/>
          </p:cNvSpPr>
          <p:nvPr>
            <p:ph idx="1"/>
          </p:nvPr>
        </p:nvSpPr>
        <p:spPr/>
        <p:txBody>
          <a:bodyPr/>
          <a:lstStyle/>
          <a:p>
            <a:pPr eaLnBrk="1" hangingPunct="1"/>
            <a:endParaRPr lang="en-US"/>
          </a:p>
        </p:txBody>
      </p:sp>
      <p:pic>
        <p:nvPicPr>
          <p:cNvPr id="21508" name="Picture 2" descr="F:\Photos\Quebec City Trip 2012\Quebec City Trip with BCMS (31).JPG"/>
          <p:cNvPicPr>
            <a:picLocks noChangeAspect="1" noChangeArrowheads="1"/>
          </p:cNvPicPr>
          <p:nvPr/>
        </p:nvPicPr>
        <p:blipFill>
          <a:blip r:embed="rId2" cstate="print"/>
          <a:srcRect/>
          <a:stretch>
            <a:fillRect/>
          </a:stretch>
        </p:blipFill>
        <p:spPr bwMode="auto">
          <a:xfrm>
            <a:off x="971550" y="1268413"/>
            <a:ext cx="6769100" cy="50768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a:normAutofit/>
          </a:bodyPr>
          <a:lstStyle/>
          <a:p>
            <a:pPr eaLnBrk="1" hangingPunct="1"/>
            <a:endParaRPr lang="en-US">
              <a:solidFill>
                <a:srgbClr val="898989"/>
              </a:solidFill>
            </a:endParaRPr>
          </a:p>
        </p:txBody>
      </p:sp>
      <p:pic>
        <p:nvPicPr>
          <p:cNvPr id="3076" name="Picture 2" descr="F:\Photos\Quebec City Trip 2012\Quebec City Trip with BCMS (1).JPG"/>
          <p:cNvPicPr>
            <a:picLocks noChangeAspect="1" noChangeArrowheads="1"/>
          </p:cNvPicPr>
          <p:nvPr/>
        </p:nvPicPr>
        <p:blipFill>
          <a:blip r:embed="rId2" cstate="print"/>
          <a:srcRect/>
          <a:stretch>
            <a:fillRect/>
          </a:stretch>
        </p:blipFill>
        <p:spPr bwMode="auto">
          <a:xfrm>
            <a:off x="1176338" y="1052513"/>
            <a:ext cx="6889750" cy="51689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p>
        </p:txBody>
      </p:sp>
      <p:sp>
        <p:nvSpPr>
          <p:cNvPr id="30723" name="Content Placeholder 2"/>
          <p:cNvSpPr>
            <a:spLocks noGrp="1"/>
          </p:cNvSpPr>
          <p:nvPr>
            <p:ph idx="1"/>
          </p:nvPr>
        </p:nvSpPr>
        <p:spPr/>
        <p:txBody>
          <a:bodyPr/>
          <a:lstStyle/>
          <a:p>
            <a:pPr marL="0" indent="0" algn="ctr" eaLnBrk="1" hangingPunct="1">
              <a:buFont typeface="Arial" charset="0"/>
              <a:buNone/>
            </a:pPr>
            <a:endParaRPr lang="fr-CA">
              <a:latin typeface="Harlow Solid Italic" pitchFamily="82" charset="0"/>
            </a:endParaRPr>
          </a:p>
          <a:p>
            <a:pPr marL="0" indent="0" algn="ctr" eaLnBrk="1" hangingPunct="1">
              <a:buFont typeface="Arial" charset="0"/>
              <a:buNone/>
            </a:pPr>
            <a:endParaRPr lang="fr-CA">
              <a:latin typeface="Harlow Solid Italic" pitchFamily="82" charset="0"/>
            </a:endParaRPr>
          </a:p>
          <a:p>
            <a:pPr marL="0" indent="0" algn="ctr" eaLnBrk="1" hangingPunct="1">
              <a:buFont typeface="Arial" charset="0"/>
              <a:buNone/>
            </a:pPr>
            <a:endParaRPr lang="fr-CA">
              <a:latin typeface="Harlow Solid Italic" pitchFamily="82" charset="0"/>
            </a:endParaRPr>
          </a:p>
          <a:p>
            <a:pPr marL="0" indent="0" algn="ctr" eaLnBrk="1" hangingPunct="1">
              <a:buFont typeface="Arial" charset="0"/>
              <a:buNone/>
            </a:pPr>
            <a:r>
              <a:rPr lang="fr-CA"/>
              <a:t>Any questions?  Des questions?</a:t>
            </a:r>
            <a:endParaRPr lang="en-US"/>
          </a:p>
        </p:txBody>
      </p:sp>
      <p:pic>
        <p:nvPicPr>
          <p:cNvPr id="2" name="Picture 2" descr="F:\Photos\Quebec City Trip 2012\Quebec City Trip with BCMS (34).JPG">
            <a:extLst>
              <a:ext uri="{FF2B5EF4-FFF2-40B4-BE49-F238E27FC236}">
                <a16:creationId xmlns:a16="http://schemas.microsoft.com/office/drawing/2014/main" id="{129568F4-C76F-5C9E-5499-509929D633E0}"/>
              </a:ext>
            </a:extLst>
          </p:cNvPr>
          <p:cNvPicPr>
            <a:picLocks noChangeAspect="1" noChangeArrowheads="1"/>
          </p:cNvPicPr>
          <p:nvPr/>
        </p:nvPicPr>
        <p:blipFill>
          <a:blip r:embed="rId2" cstate="print"/>
          <a:srcRect/>
          <a:stretch>
            <a:fillRect/>
          </a:stretch>
        </p:blipFill>
        <p:spPr bwMode="auto">
          <a:xfrm>
            <a:off x="0" y="0"/>
            <a:ext cx="3021344" cy="2266008"/>
          </a:xfrm>
          <a:prstGeom prst="rect">
            <a:avLst/>
          </a:prstGeom>
          <a:noFill/>
          <a:ln w="9525">
            <a:noFill/>
            <a:miter lim="800000"/>
            <a:headEnd/>
            <a:tailEnd/>
          </a:ln>
        </p:spPr>
      </p:pic>
      <p:pic>
        <p:nvPicPr>
          <p:cNvPr id="3" name="Picture 2" descr="F:\Photos\Quebec City Trip 2013\IMG_1201.JPG">
            <a:extLst>
              <a:ext uri="{FF2B5EF4-FFF2-40B4-BE49-F238E27FC236}">
                <a16:creationId xmlns:a16="http://schemas.microsoft.com/office/drawing/2014/main" id="{85381388-87F7-385E-2F8B-AEBDEE5EB1DF}"/>
              </a:ext>
            </a:extLst>
          </p:cNvPr>
          <p:cNvPicPr>
            <a:picLocks noChangeAspect="1" noChangeArrowheads="1"/>
          </p:cNvPicPr>
          <p:nvPr/>
        </p:nvPicPr>
        <p:blipFill>
          <a:blip r:embed="rId3" cstate="print"/>
          <a:srcRect/>
          <a:stretch>
            <a:fillRect/>
          </a:stretch>
        </p:blipFill>
        <p:spPr bwMode="auto">
          <a:xfrm>
            <a:off x="7308304" y="4403139"/>
            <a:ext cx="1783117" cy="237707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291570-3185-BB85-7BCE-B3E6AC9D8475}"/>
              </a:ext>
            </a:extLst>
          </p:cNvPr>
          <p:cNvPicPr>
            <a:picLocks noChangeAspect="1"/>
          </p:cNvPicPr>
          <p:nvPr/>
        </p:nvPicPr>
        <p:blipFill>
          <a:blip r:embed="rId2"/>
          <a:stretch>
            <a:fillRect/>
          </a:stretch>
        </p:blipFill>
        <p:spPr>
          <a:xfrm>
            <a:off x="395536" y="980728"/>
            <a:ext cx="8668048" cy="4320480"/>
          </a:xfrm>
          <a:prstGeom prst="rect">
            <a:avLst/>
          </a:prstGeom>
        </p:spPr>
      </p:pic>
    </p:spTree>
    <p:extLst>
      <p:ext uri="{BB962C8B-B14F-4D97-AF65-F5344CB8AC3E}">
        <p14:creationId xmlns:p14="http://schemas.microsoft.com/office/powerpoint/2010/main" val="73753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A05219D-E39D-0D0D-5637-965E46BAEBCA}"/>
              </a:ext>
            </a:extLst>
          </p:cNvPr>
          <p:cNvPicPr>
            <a:picLocks noChangeAspect="1"/>
          </p:cNvPicPr>
          <p:nvPr/>
        </p:nvPicPr>
        <p:blipFill>
          <a:blip r:embed="rId2"/>
          <a:stretch>
            <a:fillRect/>
          </a:stretch>
        </p:blipFill>
        <p:spPr>
          <a:xfrm>
            <a:off x="611559" y="1268760"/>
            <a:ext cx="8237715" cy="3744416"/>
          </a:xfrm>
          <a:prstGeom prst="rect">
            <a:avLst/>
          </a:prstGeom>
        </p:spPr>
      </p:pic>
    </p:spTree>
    <p:extLst>
      <p:ext uri="{BB962C8B-B14F-4D97-AF65-F5344CB8AC3E}">
        <p14:creationId xmlns:p14="http://schemas.microsoft.com/office/powerpoint/2010/main" val="402676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53F381F-0D2F-0686-F8C8-77D37E0200B9}"/>
              </a:ext>
            </a:extLst>
          </p:cNvPr>
          <p:cNvPicPr>
            <a:picLocks noChangeAspect="1"/>
          </p:cNvPicPr>
          <p:nvPr/>
        </p:nvPicPr>
        <p:blipFill rotWithShape="1">
          <a:blip r:embed="rId2"/>
          <a:srcRect t="4036"/>
          <a:stretch/>
        </p:blipFill>
        <p:spPr>
          <a:xfrm>
            <a:off x="393702" y="764704"/>
            <a:ext cx="8356596" cy="3424118"/>
          </a:xfrm>
          <a:prstGeom prst="rect">
            <a:avLst/>
          </a:prstGeom>
        </p:spPr>
      </p:pic>
    </p:spTree>
    <p:extLst>
      <p:ext uri="{BB962C8B-B14F-4D97-AF65-F5344CB8AC3E}">
        <p14:creationId xmlns:p14="http://schemas.microsoft.com/office/powerpoint/2010/main" val="4474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A175A8-9D73-2F2F-86A6-6342D74DFCB4}"/>
              </a:ext>
            </a:extLst>
          </p:cNvPr>
          <p:cNvPicPr>
            <a:picLocks noChangeAspect="1"/>
          </p:cNvPicPr>
          <p:nvPr/>
        </p:nvPicPr>
        <p:blipFill>
          <a:blip r:embed="rId2"/>
          <a:stretch>
            <a:fillRect/>
          </a:stretch>
        </p:blipFill>
        <p:spPr>
          <a:xfrm>
            <a:off x="457200" y="2368751"/>
            <a:ext cx="7109905" cy="2120498"/>
          </a:xfrm>
          <a:prstGeom prst="rect">
            <a:avLst/>
          </a:prstGeom>
        </p:spPr>
      </p:pic>
    </p:spTree>
    <p:extLst>
      <p:ext uri="{BB962C8B-B14F-4D97-AF65-F5344CB8AC3E}">
        <p14:creationId xmlns:p14="http://schemas.microsoft.com/office/powerpoint/2010/main" val="220814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a:p>
        </p:txBody>
      </p:sp>
      <p:sp>
        <p:nvSpPr>
          <p:cNvPr id="4099" name="Content Placeholder 2"/>
          <p:cNvSpPr>
            <a:spLocks noGrp="1"/>
          </p:cNvSpPr>
          <p:nvPr>
            <p:ph idx="1"/>
          </p:nvPr>
        </p:nvSpPr>
        <p:spPr/>
        <p:txBody>
          <a:bodyPr/>
          <a:lstStyle/>
          <a:p>
            <a:pPr marL="0" indent="0" eaLnBrk="1" hangingPunct="1">
              <a:buFont typeface="Arial" charset="0"/>
              <a:buNone/>
            </a:pPr>
            <a:r>
              <a:rPr lang="fr-CA" b="1"/>
              <a:t>Who goes?</a:t>
            </a:r>
          </a:p>
          <a:p>
            <a:pPr marL="0" indent="0" eaLnBrk="1" hangingPunct="1">
              <a:buFont typeface="Arial" charset="0"/>
              <a:buNone/>
            </a:pPr>
            <a:endParaRPr lang="fr-CA"/>
          </a:p>
          <a:p>
            <a:pPr marL="0" indent="0" eaLnBrk="1" hangingPunct="1">
              <a:buFont typeface="Arial" charset="0"/>
              <a:buNone/>
            </a:pPr>
            <a:r>
              <a:rPr lang="fr-CA"/>
              <a:t>Grade 8 students who comply year long with all guidelines and rules associated with the trip are eligible to participate.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a:p>
        </p:txBody>
      </p:sp>
      <p:sp>
        <p:nvSpPr>
          <p:cNvPr id="5123" name="Content Placeholder 2"/>
          <p:cNvSpPr>
            <a:spLocks noGrp="1"/>
          </p:cNvSpPr>
          <p:nvPr>
            <p:ph idx="1"/>
          </p:nvPr>
        </p:nvSpPr>
        <p:spPr/>
        <p:txBody>
          <a:bodyPr/>
          <a:lstStyle/>
          <a:p>
            <a:pPr eaLnBrk="1" hangingPunct="1"/>
            <a:endParaRPr lang="en-US"/>
          </a:p>
        </p:txBody>
      </p:sp>
      <p:pic>
        <p:nvPicPr>
          <p:cNvPr id="5124" name="Picture 2" descr="F:\Photos\Quebec City Trip 2012\Quebec City Trip with BCMS (2).JPG"/>
          <p:cNvPicPr>
            <a:picLocks noChangeAspect="1" noChangeArrowheads="1"/>
          </p:cNvPicPr>
          <p:nvPr/>
        </p:nvPicPr>
        <p:blipFill>
          <a:blip r:embed="rId2" cstate="print"/>
          <a:srcRect/>
          <a:stretch>
            <a:fillRect/>
          </a:stretch>
        </p:blipFill>
        <p:spPr bwMode="auto">
          <a:xfrm>
            <a:off x="1187450" y="1125538"/>
            <a:ext cx="6769100" cy="50752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p>
        </p:txBody>
      </p:sp>
      <p:sp>
        <p:nvSpPr>
          <p:cNvPr id="6147" name="Content Placeholder 2"/>
          <p:cNvSpPr>
            <a:spLocks noGrp="1"/>
          </p:cNvSpPr>
          <p:nvPr>
            <p:ph idx="1"/>
          </p:nvPr>
        </p:nvSpPr>
        <p:spPr/>
        <p:txBody>
          <a:bodyPr/>
          <a:lstStyle/>
          <a:p>
            <a:pPr marL="0" indent="0" eaLnBrk="1" hangingPunct="1">
              <a:buFont typeface="Arial" charset="0"/>
              <a:buNone/>
            </a:pPr>
            <a:r>
              <a:rPr lang="fr-CA" b="1" dirty="0" err="1"/>
              <a:t>When</a:t>
            </a:r>
            <a:r>
              <a:rPr lang="fr-CA" b="1" dirty="0"/>
              <a:t> </a:t>
            </a:r>
            <a:r>
              <a:rPr lang="fr-CA" b="1" dirty="0" err="1"/>
              <a:t>is</a:t>
            </a:r>
            <a:r>
              <a:rPr lang="fr-CA" b="1" dirty="0"/>
              <a:t> the trip?</a:t>
            </a:r>
          </a:p>
          <a:p>
            <a:pPr marL="0" indent="0" algn="just" eaLnBrk="1" hangingPunct="1">
              <a:buFont typeface="Arial" charset="0"/>
              <a:buNone/>
            </a:pPr>
            <a:r>
              <a:rPr lang="fr-CA" dirty="0"/>
              <a:t>Busses </a:t>
            </a:r>
            <a:r>
              <a:rPr lang="fr-CA" dirty="0" err="1"/>
              <a:t>leave</a:t>
            </a:r>
            <a:r>
              <a:rPr lang="fr-CA" dirty="0"/>
              <a:t> GSMS </a:t>
            </a:r>
            <a:r>
              <a:rPr lang="fr-CA" dirty="0" err="1"/>
              <a:t>early</a:t>
            </a:r>
            <a:r>
              <a:rPr lang="fr-CA" dirty="0"/>
              <a:t> on MONDAY June 17th, 2024 and </a:t>
            </a:r>
            <a:r>
              <a:rPr lang="fr-CA" dirty="0" err="1"/>
              <a:t>will</a:t>
            </a:r>
            <a:r>
              <a:rPr lang="fr-CA" dirty="0"/>
              <a:t> return on the </a:t>
            </a:r>
            <a:r>
              <a:rPr lang="fr-CA" dirty="0" err="1"/>
              <a:t>evening</a:t>
            </a:r>
            <a:r>
              <a:rPr lang="fr-CA" dirty="0"/>
              <a:t> of WEDNESDAY June 19th. </a:t>
            </a:r>
            <a:r>
              <a:rPr lang="fr-CA" dirty="0" err="1"/>
              <a:t>Students</a:t>
            </a:r>
            <a:r>
              <a:rPr lang="fr-CA" dirty="0"/>
              <a:t> </a:t>
            </a:r>
            <a:r>
              <a:rPr lang="fr-CA" dirty="0" err="1"/>
              <a:t>will</a:t>
            </a:r>
            <a:r>
              <a:rPr lang="fr-CA" dirty="0"/>
              <a:t> </a:t>
            </a:r>
            <a:r>
              <a:rPr lang="fr-CA" dirty="0" err="1"/>
              <a:t>most</a:t>
            </a:r>
            <a:r>
              <a:rPr lang="fr-CA" dirty="0"/>
              <a:t> </a:t>
            </a:r>
            <a:r>
              <a:rPr lang="fr-CA" dirty="0" err="1"/>
              <a:t>likely</a:t>
            </a:r>
            <a:r>
              <a:rPr lang="fr-CA" dirty="0"/>
              <a:t> </a:t>
            </a:r>
            <a:r>
              <a:rPr lang="fr-CA" dirty="0" err="1"/>
              <a:t>be</a:t>
            </a:r>
            <a:r>
              <a:rPr lang="fr-CA" dirty="0"/>
              <a:t> on the </a:t>
            </a:r>
            <a:r>
              <a:rPr lang="fr-CA" dirty="0" err="1"/>
              <a:t>same</a:t>
            </a:r>
            <a:r>
              <a:rPr lang="fr-CA" dirty="0"/>
              <a:t> bus as </a:t>
            </a:r>
            <a:r>
              <a:rPr lang="fr-CA" dirty="0" err="1"/>
              <a:t>their</a:t>
            </a:r>
            <a:r>
              <a:rPr lang="fr-CA" dirty="0"/>
              <a:t> </a:t>
            </a:r>
            <a:r>
              <a:rPr lang="fr-CA" dirty="0" err="1"/>
              <a:t>hotel</a:t>
            </a:r>
            <a:r>
              <a:rPr lang="fr-CA" dirty="0"/>
              <a:t> </a:t>
            </a:r>
            <a:r>
              <a:rPr lang="fr-CA" dirty="0" err="1"/>
              <a:t>roommates</a:t>
            </a:r>
            <a:r>
              <a:rPr lang="fr-CA" dirty="0"/>
              <a:t>. </a:t>
            </a:r>
            <a:endParaRPr lang="en-US" dirty="0"/>
          </a:p>
        </p:txBody>
      </p:sp>
      <p:pic>
        <p:nvPicPr>
          <p:cNvPr id="6148" name="Picture 2"/>
          <p:cNvPicPr>
            <a:picLocks noChangeAspect="1" noChangeArrowheads="1"/>
          </p:cNvPicPr>
          <p:nvPr/>
        </p:nvPicPr>
        <p:blipFill>
          <a:blip r:embed="rId2" cstate="print"/>
          <a:srcRect/>
          <a:stretch>
            <a:fillRect/>
          </a:stretch>
        </p:blipFill>
        <p:spPr bwMode="auto">
          <a:xfrm>
            <a:off x="250825" y="4292600"/>
            <a:ext cx="4025900" cy="2305050"/>
          </a:xfrm>
          <a:prstGeom prst="rect">
            <a:avLst/>
          </a:prstGeom>
          <a:noFill/>
          <a:ln w="9525">
            <a:noFill/>
            <a:miter lim="800000"/>
            <a:headEnd/>
            <a:tailEnd/>
          </a:ln>
          <a:effectLst/>
        </p:spPr>
      </p:pic>
      <p:pic>
        <p:nvPicPr>
          <p:cNvPr id="6149" name="Picture 3"/>
          <p:cNvPicPr>
            <a:picLocks noChangeAspect="1" noChangeArrowheads="1"/>
          </p:cNvPicPr>
          <p:nvPr/>
        </p:nvPicPr>
        <p:blipFill>
          <a:blip r:embed="rId3" cstate="print"/>
          <a:srcRect/>
          <a:stretch>
            <a:fillRect/>
          </a:stretch>
        </p:blipFill>
        <p:spPr bwMode="auto">
          <a:xfrm>
            <a:off x="6524625" y="5099050"/>
            <a:ext cx="2619375" cy="1743075"/>
          </a:xfrm>
          <a:prstGeom prst="rect">
            <a:avLst/>
          </a:prstGeom>
          <a:noFill/>
          <a:ln w="9525">
            <a:noFill/>
            <a:miter lim="800000"/>
            <a:headEnd/>
            <a:tailEnd/>
          </a:ln>
          <a:effectLst/>
        </p:spPr>
      </p:pic>
      <p:pic>
        <p:nvPicPr>
          <p:cNvPr id="6150" name="Picture 4"/>
          <p:cNvPicPr>
            <a:picLocks noChangeAspect="1" noChangeArrowheads="1"/>
          </p:cNvPicPr>
          <p:nvPr/>
        </p:nvPicPr>
        <p:blipFill>
          <a:blip r:embed="rId4" cstate="print"/>
          <a:srcRect/>
          <a:stretch>
            <a:fillRect/>
          </a:stretch>
        </p:blipFill>
        <p:spPr bwMode="auto">
          <a:xfrm>
            <a:off x="4276726" y="4411127"/>
            <a:ext cx="2371100" cy="146614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1026" name="Picture 2" descr="Visit the Quebec Aquarium - Au Chalet en Bois Rond">
            <a:extLst>
              <a:ext uri="{FF2B5EF4-FFF2-40B4-BE49-F238E27FC236}">
                <a16:creationId xmlns:a16="http://schemas.microsoft.com/office/drawing/2014/main" id="{84B90476-6787-5E6C-DB7B-7190B8447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pPr marL="0" indent="0" eaLnBrk="1" hangingPunct="1">
              <a:buFont typeface="Arial" charset="0"/>
              <a:buNone/>
            </a:pPr>
            <a:r>
              <a:rPr lang="fr-CA" b="1" dirty="0" err="1"/>
              <a:t>Where</a:t>
            </a:r>
            <a:r>
              <a:rPr lang="fr-CA" b="1" dirty="0"/>
              <a:t> do </a:t>
            </a:r>
            <a:r>
              <a:rPr lang="fr-CA" b="1" dirty="0" err="1"/>
              <a:t>students</a:t>
            </a:r>
            <a:r>
              <a:rPr lang="fr-CA" b="1" dirty="0"/>
              <a:t> </a:t>
            </a:r>
            <a:r>
              <a:rPr lang="fr-CA" b="1" dirty="0" err="1"/>
              <a:t>stay</a:t>
            </a:r>
            <a:r>
              <a:rPr lang="fr-CA" b="1" dirty="0"/>
              <a:t>?</a:t>
            </a:r>
          </a:p>
          <a:p>
            <a:pPr marL="0" indent="0" eaLnBrk="1" hangingPunct="1">
              <a:buFont typeface="Arial" charset="0"/>
              <a:buNone/>
            </a:pPr>
            <a:endParaRPr lang="fr-CA" dirty="0"/>
          </a:p>
          <a:p>
            <a:pPr marL="0" indent="0" eaLnBrk="1" hangingPunct="1">
              <a:buFont typeface="Arial" charset="0"/>
              <a:buNone/>
            </a:pPr>
            <a:r>
              <a:rPr lang="fr-CA" dirty="0" err="1"/>
              <a:t>Students</a:t>
            </a:r>
            <a:r>
              <a:rPr lang="fr-CA" dirty="0"/>
              <a:t> </a:t>
            </a:r>
            <a:r>
              <a:rPr lang="fr-CA" dirty="0" err="1"/>
              <a:t>stay</a:t>
            </a:r>
            <a:r>
              <a:rPr lang="fr-CA" dirty="0"/>
              <a:t> 4 to a room (</a:t>
            </a:r>
            <a:r>
              <a:rPr lang="fr-CA" dirty="0" err="1"/>
              <a:t>rarely</a:t>
            </a:r>
            <a:r>
              <a:rPr lang="fr-CA" dirty="0"/>
              <a:t> 6 to a suite) at Village Valcartier, a few minutes </a:t>
            </a:r>
            <a:r>
              <a:rPr lang="fr-CA" dirty="0" err="1"/>
              <a:t>outside</a:t>
            </a:r>
            <a:r>
              <a:rPr lang="fr-CA" dirty="0"/>
              <a:t> Old </a:t>
            </a:r>
            <a:r>
              <a:rPr lang="fr-CA" dirty="0" err="1"/>
              <a:t>Quebec</a:t>
            </a:r>
            <a:r>
              <a:rPr lang="fr-CA" dirty="0"/>
              <a:t>. </a:t>
            </a:r>
          </a:p>
          <a:p>
            <a:pPr marL="0" indent="0" eaLnBrk="1" hangingPunct="1">
              <a:buFont typeface="Arial" charset="0"/>
              <a:buNone/>
            </a:pPr>
            <a:r>
              <a:rPr lang="fr-CA" dirty="0"/>
              <a:t>Room </a:t>
            </a:r>
            <a:r>
              <a:rPr lang="fr-CA" dirty="0" err="1"/>
              <a:t>selections</a:t>
            </a:r>
            <a:r>
              <a:rPr lang="fr-CA" dirty="0"/>
              <a:t> </a:t>
            </a:r>
            <a:r>
              <a:rPr lang="fr-CA" dirty="0" err="1"/>
              <a:t>will</a:t>
            </a:r>
            <a:r>
              <a:rPr lang="fr-CA" dirty="0"/>
              <a:t> </a:t>
            </a:r>
            <a:r>
              <a:rPr lang="fr-CA" dirty="0" err="1"/>
              <a:t>be</a:t>
            </a:r>
            <a:r>
              <a:rPr lang="fr-CA" dirty="0"/>
              <a:t> </a:t>
            </a:r>
            <a:r>
              <a:rPr lang="fr-CA" dirty="0" err="1"/>
              <a:t>done</a:t>
            </a:r>
            <a:r>
              <a:rPr lang="fr-CA" dirty="0"/>
              <a:t> a few </a:t>
            </a:r>
            <a:r>
              <a:rPr lang="fr-CA" dirty="0" err="1"/>
              <a:t>weeks</a:t>
            </a:r>
            <a:r>
              <a:rPr lang="fr-CA" dirty="0"/>
              <a:t> </a:t>
            </a:r>
            <a:r>
              <a:rPr lang="fr-CA" dirty="0" err="1"/>
              <a:t>prior</a:t>
            </a:r>
            <a:r>
              <a:rPr lang="fr-CA" dirty="0"/>
              <a:t> to the trip. </a:t>
            </a:r>
          </a:p>
        </p:txBody>
      </p:sp>
      <p:pic>
        <p:nvPicPr>
          <p:cNvPr id="3074" name="Picture 2" descr="Spend the night in Quebec city | Village Vacances Valcartier">
            <a:extLst>
              <a:ext uri="{FF2B5EF4-FFF2-40B4-BE49-F238E27FC236}">
                <a16:creationId xmlns:a16="http://schemas.microsoft.com/office/drawing/2014/main" id="{BDFFE7B1-8609-A03B-92AC-EBEDBFF395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0"/>
            <a:ext cx="4211960" cy="21059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end the night in Quebec city | Village Vacances Valcartier">
            <a:extLst>
              <a:ext uri="{FF2B5EF4-FFF2-40B4-BE49-F238E27FC236}">
                <a16:creationId xmlns:a16="http://schemas.microsoft.com/office/drawing/2014/main" id="{E15617F6-3BE5-94DD-44DC-60FF9B23B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040" y="5297331"/>
            <a:ext cx="3851920" cy="1545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dirty="0"/>
          </a:p>
        </p:txBody>
      </p:sp>
      <p:sp>
        <p:nvSpPr>
          <p:cNvPr id="9219" name="Content Placeholder 2"/>
          <p:cNvSpPr>
            <a:spLocks noGrp="1"/>
          </p:cNvSpPr>
          <p:nvPr>
            <p:ph idx="1"/>
          </p:nvPr>
        </p:nvSpPr>
        <p:spPr/>
        <p:txBody>
          <a:bodyPr/>
          <a:lstStyle/>
          <a:p>
            <a:pPr eaLnBrk="1" hangingPunct="1"/>
            <a:endParaRPr lang="en-US"/>
          </a:p>
        </p:txBody>
      </p:sp>
      <p:pic>
        <p:nvPicPr>
          <p:cNvPr id="4098" name="Picture 2" descr="Fontaine de Tourny (Fountain) | Visit Québec City">
            <a:extLst>
              <a:ext uri="{FF2B5EF4-FFF2-40B4-BE49-F238E27FC236}">
                <a16:creationId xmlns:a16="http://schemas.microsoft.com/office/drawing/2014/main" id="{E08FCB8C-B766-D020-A4AF-3EBF1D29F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133" y="0"/>
            <a:ext cx="6175867" cy="36015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lace-Royale, Quebec City | cityseeker">
            <a:extLst>
              <a:ext uri="{FF2B5EF4-FFF2-40B4-BE49-F238E27FC236}">
                <a16:creationId xmlns:a16="http://schemas.microsoft.com/office/drawing/2014/main" id="{D8919DEB-0071-D04B-4B4E-D6DD0E87E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8347"/>
            <a:ext cx="3576536" cy="26929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8AEE848-B49C-037E-03F6-1AAB4A1A4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266982"/>
            <a:ext cx="4788024" cy="35910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isons individuelles, RUE SOUS LE CAP, la basse-ville, QUÉBEC, CANADA  Photo Stock - Alamy">
            <a:extLst>
              <a:ext uri="{FF2B5EF4-FFF2-40B4-BE49-F238E27FC236}">
                <a16:creationId xmlns:a16="http://schemas.microsoft.com/office/drawing/2014/main" id="{B4476AF2-7FF5-3326-A839-B8A6BD397D3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419"/>
          <a:stretch/>
        </p:blipFill>
        <p:spPr bwMode="auto">
          <a:xfrm>
            <a:off x="690010" y="4469415"/>
            <a:ext cx="3433156" cy="2236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fr-CA" b="1" dirty="0"/>
              <a:t>How </a:t>
            </a:r>
            <a:r>
              <a:rPr lang="fr-CA" b="1" dirty="0" err="1"/>
              <a:t>much</a:t>
            </a:r>
            <a:r>
              <a:rPr lang="fr-CA" b="1" dirty="0"/>
              <a:t> </a:t>
            </a:r>
            <a:r>
              <a:rPr lang="fr-CA" b="1" dirty="0" err="1"/>
              <a:t>does</a:t>
            </a:r>
            <a:r>
              <a:rPr lang="fr-CA" b="1" dirty="0"/>
              <a:t> the trip </a:t>
            </a:r>
            <a:r>
              <a:rPr lang="fr-CA" b="1" dirty="0" err="1"/>
              <a:t>cost</a:t>
            </a:r>
            <a:r>
              <a:rPr lang="fr-CA" b="1" dirty="0"/>
              <a:t>?</a:t>
            </a:r>
            <a:endParaRPr lang="en-US" dirty="0"/>
          </a:p>
        </p:txBody>
      </p:sp>
      <p:sp>
        <p:nvSpPr>
          <p:cNvPr id="14339" name="Content Placeholder 2"/>
          <p:cNvSpPr>
            <a:spLocks noGrp="1"/>
          </p:cNvSpPr>
          <p:nvPr>
            <p:ph idx="1"/>
          </p:nvPr>
        </p:nvSpPr>
        <p:spPr>
          <a:xfrm>
            <a:off x="457200" y="1268760"/>
            <a:ext cx="8229600" cy="4525963"/>
          </a:xfrm>
        </p:spPr>
        <p:txBody>
          <a:bodyPr/>
          <a:lstStyle/>
          <a:p>
            <a:pPr marL="0" indent="0" eaLnBrk="1" hangingPunct="1">
              <a:buFont typeface="Arial" charset="0"/>
              <a:buNone/>
            </a:pPr>
            <a:r>
              <a:rPr lang="fr-CA" dirty="0"/>
              <a:t>This </a:t>
            </a:r>
            <a:r>
              <a:rPr lang="fr-CA" dirty="0" err="1"/>
              <a:t>year’s</a:t>
            </a:r>
            <a:r>
              <a:rPr lang="fr-CA" dirty="0"/>
              <a:t> trip </a:t>
            </a:r>
            <a:r>
              <a:rPr lang="fr-CA" dirty="0" err="1"/>
              <a:t>will</a:t>
            </a:r>
            <a:r>
              <a:rPr lang="fr-CA" dirty="0"/>
              <a:t> </a:t>
            </a:r>
            <a:r>
              <a:rPr lang="fr-CA" dirty="0" err="1"/>
              <a:t>cost</a:t>
            </a:r>
            <a:r>
              <a:rPr lang="fr-CA" dirty="0"/>
              <a:t> </a:t>
            </a:r>
            <a:r>
              <a:rPr lang="fr-CA" dirty="0" err="1"/>
              <a:t>around</a:t>
            </a:r>
            <a:r>
              <a:rPr lang="fr-CA" dirty="0"/>
              <a:t> 680$. This </a:t>
            </a:r>
            <a:r>
              <a:rPr lang="fr-CA" dirty="0" err="1"/>
              <a:t>cost</a:t>
            </a:r>
            <a:r>
              <a:rPr lang="fr-CA" dirty="0"/>
              <a:t> </a:t>
            </a:r>
            <a:r>
              <a:rPr lang="fr-CA" dirty="0" err="1"/>
              <a:t>includes</a:t>
            </a:r>
            <a:r>
              <a:rPr lang="fr-CA" dirty="0"/>
              <a:t> </a:t>
            </a:r>
            <a:r>
              <a:rPr lang="fr-CA" dirty="0" err="1"/>
              <a:t>travel</a:t>
            </a:r>
            <a:r>
              <a:rPr lang="fr-CA" dirty="0"/>
              <a:t>, </a:t>
            </a:r>
            <a:r>
              <a:rPr lang="fr-CA" dirty="0" err="1"/>
              <a:t>lodging</a:t>
            </a:r>
            <a:r>
              <a:rPr lang="fr-CA" dirty="0"/>
              <a:t>, all </a:t>
            </a:r>
            <a:r>
              <a:rPr lang="fr-CA" dirty="0" err="1"/>
              <a:t>whole</a:t>
            </a:r>
            <a:r>
              <a:rPr lang="fr-CA" dirty="0"/>
              <a:t> group </a:t>
            </a:r>
            <a:r>
              <a:rPr lang="fr-CA" dirty="0" err="1"/>
              <a:t>organized</a:t>
            </a:r>
            <a:r>
              <a:rPr lang="fr-CA" dirty="0"/>
              <a:t> </a:t>
            </a:r>
            <a:r>
              <a:rPr lang="fr-CA" dirty="0" err="1"/>
              <a:t>activities</a:t>
            </a:r>
            <a:r>
              <a:rPr lang="fr-CA" dirty="0"/>
              <a:t> </a:t>
            </a:r>
            <a:r>
              <a:rPr lang="fr-CA" dirty="0" err="1"/>
              <a:t>some</a:t>
            </a:r>
            <a:r>
              <a:rPr lang="fr-CA" dirty="0"/>
              <a:t> </a:t>
            </a:r>
            <a:r>
              <a:rPr lang="fr-CA" dirty="0" err="1"/>
              <a:t>meals</a:t>
            </a:r>
            <a:r>
              <a:rPr lang="fr-CA" dirty="0"/>
              <a:t>. </a:t>
            </a:r>
          </a:p>
          <a:p>
            <a:pPr marL="0" indent="0" eaLnBrk="1" hangingPunct="1">
              <a:buFont typeface="Arial" charset="0"/>
              <a:buNone/>
            </a:pPr>
            <a:r>
              <a:rPr lang="fr-CA" dirty="0"/>
              <a:t>A $150 </a:t>
            </a:r>
            <a:r>
              <a:rPr lang="fr-CA" dirty="0" err="1"/>
              <a:t>deposit</a:t>
            </a:r>
            <a:r>
              <a:rPr lang="fr-CA" dirty="0"/>
              <a:t> </a:t>
            </a:r>
            <a:r>
              <a:rPr lang="fr-CA" dirty="0" err="1"/>
              <a:t>will</a:t>
            </a:r>
            <a:r>
              <a:rPr lang="fr-CA" dirty="0"/>
              <a:t> </a:t>
            </a:r>
            <a:r>
              <a:rPr lang="fr-CA" dirty="0" err="1"/>
              <a:t>be</a:t>
            </a:r>
            <a:r>
              <a:rPr lang="fr-CA" dirty="0"/>
              <a:t> due </a:t>
            </a:r>
            <a:r>
              <a:rPr lang="fr-CA" dirty="0" err="1"/>
              <a:t>October</a:t>
            </a:r>
            <a:r>
              <a:rPr lang="fr-CA" dirty="0"/>
              <a:t> 20th. This </a:t>
            </a:r>
            <a:r>
              <a:rPr lang="fr-CA" dirty="0" err="1"/>
              <a:t>deposit</a:t>
            </a:r>
            <a:r>
              <a:rPr lang="fr-CA" dirty="0"/>
              <a:t> </a:t>
            </a:r>
            <a:r>
              <a:rPr lang="fr-CA" dirty="0" err="1"/>
              <a:t>does</a:t>
            </a:r>
            <a:r>
              <a:rPr lang="fr-CA" dirty="0"/>
              <a:t> not </a:t>
            </a:r>
            <a:r>
              <a:rPr lang="fr-CA" dirty="0" err="1"/>
              <a:t>guarantee</a:t>
            </a:r>
            <a:r>
              <a:rPr lang="fr-CA" dirty="0"/>
              <a:t> admission, </a:t>
            </a:r>
            <a:r>
              <a:rPr lang="fr-CA" dirty="0" err="1"/>
              <a:t>this</a:t>
            </a:r>
            <a:r>
              <a:rPr lang="fr-CA" dirty="0"/>
              <a:t> </a:t>
            </a:r>
            <a:r>
              <a:rPr lang="fr-CA" dirty="0" err="1"/>
              <a:t>is</a:t>
            </a:r>
            <a:r>
              <a:rPr lang="fr-CA" dirty="0"/>
              <a:t> </a:t>
            </a:r>
            <a:r>
              <a:rPr lang="fr-CA" dirty="0" err="1"/>
              <a:t>subject</a:t>
            </a:r>
            <a:r>
              <a:rPr lang="fr-CA" dirty="0"/>
              <a:t> to </a:t>
            </a:r>
            <a:r>
              <a:rPr lang="fr-CA" dirty="0" err="1"/>
              <a:t>behaviour</a:t>
            </a:r>
            <a:r>
              <a:rPr lang="fr-CA" dirty="0"/>
              <a:t> compliance.</a:t>
            </a:r>
          </a:p>
          <a:p>
            <a:pPr marL="0" indent="0" eaLnBrk="1" hangingPunct="1">
              <a:buFont typeface="Arial" charset="0"/>
              <a:buNone/>
            </a:pPr>
            <a:r>
              <a:rPr lang="fr-CA" i="1" dirty="0"/>
              <a:t>150$ </a:t>
            </a:r>
            <a:r>
              <a:rPr lang="fr-CA" i="1" dirty="0" err="1"/>
              <a:t>spending</a:t>
            </a:r>
            <a:r>
              <a:rPr lang="fr-CA" i="1" dirty="0"/>
              <a:t> money and  </a:t>
            </a:r>
            <a:r>
              <a:rPr lang="fr-CA" i="1" dirty="0" err="1"/>
              <a:t>meals</a:t>
            </a:r>
            <a:r>
              <a:rPr lang="fr-CA" i="1" dirty="0"/>
              <a:t> </a:t>
            </a:r>
            <a:r>
              <a:rPr lang="fr-CA" i="1" dirty="0" err="1"/>
              <a:t>is</a:t>
            </a:r>
            <a:r>
              <a:rPr lang="fr-CA" i="1" dirty="0"/>
              <a:t> </a:t>
            </a:r>
            <a:r>
              <a:rPr lang="fr-CA" i="1" dirty="0" err="1"/>
              <a:t>encouraged</a:t>
            </a:r>
            <a:endParaRPr lang="en-US" i="1" dirty="0"/>
          </a:p>
        </p:txBody>
      </p:sp>
      <p:pic>
        <p:nvPicPr>
          <p:cNvPr id="1026" name="Picture 2" descr="Parc de la Chute-Montmorency - All You Need to Know BEFORE You Go (with  Photos)">
            <a:extLst>
              <a:ext uri="{FF2B5EF4-FFF2-40B4-BE49-F238E27FC236}">
                <a16:creationId xmlns:a16="http://schemas.microsoft.com/office/drawing/2014/main" id="{97102027-BF58-83DA-009D-9551809B4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294" y="5085184"/>
            <a:ext cx="2664706" cy="1776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458</Words>
  <Application>Microsoft Office PowerPoint</Application>
  <PresentationFormat>On-screen Show (4:3)</PresentationFormat>
  <Paragraphs>59</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Harlow Solid Italic</vt:lpstr>
      <vt:lpstr>Office Theme</vt:lpstr>
      <vt:lpstr>Quebec City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does the trip cost?</vt:lpstr>
      <vt:lpstr>Inclusions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ED18</dc:creator>
  <cp:lastModifiedBy>English, Christen  (ASD-W)</cp:lastModifiedBy>
  <cp:revision>35</cp:revision>
  <dcterms:created xsi:type="dcterms:W3CDTF">2013-09-24T12:10:34Z</dcterms:created>
  <dcterms:modified xsi:type="dcterms:W3CDTF">2023-10-13T15:06:19Z</dcterms:modified>
</cp:coreProperties>
</file>